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83" r:id="rId2"/>
    <p:sldId id="293" r:id="rId3"/>
    <p:sldId id="257" r:id="rId4"/>
    <p:sldId id="302" r:id="rId5"/>
    <p:sldId id="306" r:id="rId6"/>
    <p:sldId id="307" r:id="rId7"/>
    <p:sldId id="303" r:id="rId8"/>
    <p:sldId id="304" r:id="rId9"/>
    <p:sldId id="305" r:id="rId10"/>
    <p:sldId id="258" r:id="rId11"/>
    <p:sldId id="294" r:id="rId12"/>
    <p:sldId id="271" r:id="rId13"/>
    <p:sldId id="272" r:id="rId14"/>
    <p:sldId id="273" r:id="rId15"/>
    <p:sldId id="274" r:id="rId16"/>
    <p:sldId id="275" r:id="rId17"/>
    <p:sldId id="276" r:id="rId18"/>
    <p:sldId id="277" r:id="rId19"/>
    <p:sldId id="278" r:id="rId20"/>
    <p:sldId id="279" r:id="rId21"/>
    <p:sldId id="280" r:id="rId22"/>
    <p:sldId id="295" r:id="rId23"/>
    <p:sldId id="259" r:id="rId24"/>
    <p:sldId id="264" r:id="rId25"/>
    <p:sldId id="262" r:id="rId26"/>
    <p:sldId id="256" r:id="rId27"/>
    <p:sldId id="261" r:id="rId28"/>
    <p:sldId id="260" r:id="rId29"/>
    <p:sldId id="296" r:id="rId30"/>
    <p:sldId id="263" r:id="rId31"/>
    <p:sldId id="265" r:id="rId32"/>
    <p:sldId id="266" r:id="rId33"/>
    <p:sldId id="297" r:id="rId34"/>
    <p:sldId id="267" r:id="rId35"/>
    <p:sldId id="269" r:id="rId36"/>
    <p:sldId id="268" r:id="rId37"/>
    <p:sldId id="298" r:id="rId38"/>
    <p:sldId id="287" r:id="rId39"/>
    <p:sldId id="288" r:id="rId40"/>
    <p:sldId id="299" r:id="rId41"/>
    <p:sldId id="308" r:id="rId42"/>
    <p:sldId id="309" r:id="rId43"/>
    <p:sldId id="310" r:id="rId44"/>
    <p:sldId id="311" r:id="rId45"/>
    <p:sldId id="312" r:id="rId46"/>
    <p:sldId id="313" r:id="rId47"/>
    <p:sldId id="314" r:id="rId48"/>
    <p:sldId id="300" r:id="rId49"/>
    <p:sldId id="315" r:id="rId50"/>
    <p:sldId id="292" r:id="rId51"/>
    <p:sldId id="316" r:id="rId52"/>
    <p:sldId id="317" r:id="rId53"/>
    <p:sldId id="318" r:id="rId54"/>
    <p:sldId id="319" r:id="rId55"/>
    <p:sldId id="320" r:id="rId56"/>
    <p:sldId id="321" r:id="rId57"/>
    <p:sldId id="322" r:id="rId58"/>
    <p:sldId id="30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568"/>
    <a:srgbClr val="000099"/>
    <a:srgbClr val="76923C"/>
    <a:srgbClr val="785803"/>
    <a:srgbClr val="EC453D"/>
    <a:srgbClr val="3333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94667" autoAdjust="0"/>
  </p:normalViewPr>
  <p:slideViewPr>
    <p:cSldViewPr>
      <p:cViewPr varScale="1">
        <p:scale>
          <a:sx n="70" d="100"/>
          <a:sy n="70" d="100"/>
        </p:scale>
        <p:origin x="-714"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oleObject" Target="../embeddings/oleObject2.bin"/><Relationship Id="rId1" Type="http://schemas.openxmlformats.org/officeDocument/2006/relationships/themeOverride" Target="../theme/themeOverride1.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oleObject" Target="../embeddings/oleObject3.bin"/><Relationship Id="rId1" Type="http://schemas.openxmlformats.org/officeDocument/2006/relationships/themeOverride" Target="../theme/themeOverride2.xml"/><Relationship Id="rId4"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95000"/>
                    <a:lumOff val="5000"/>
                  </a:schemeClr>
                </a:solidFill>
                <a:latin typeface="+mn-lt"/>
                <a:ea typeface="+mn-ea"/>
                <a:cs typeface="+mn-cs"/>
              </a:defRPr>
            </a:pPr>
            <a:r>
              <a:rPr lang="en-US" sz="1800" dirty="0">
                <a:solidFill>
                  <a:schemeClr val="tx1">
                    <a:lumMod val="95000"/>
                    <a:lumOff val="5000"/>
                  </a:schemeClr>
                </a:solidFill>
              </a:rPr>
              <a:t>Share</a:t>
            </a:r>
            <a:r>
              <a:rPr lang="en-US" sz="1800" baseline="0" dirty="0">
                <a:solidFill>
                  <a:schemeClr val="tx1">
                    <a:lumMod val="95000"/>
                    <a:lumOff val="5000"/>
                  </a:schemeClr>
                </a:solidFill>
              </a:rPr>
              <a:t> of households with crop farming as main economic activity</a:t>
            </a:r>
            <a:endParaRPr lang="en-US" sz="1800" dirty="0">
              <a:solidFill>
                <a:schemeClr val="tx1">
                  <a:lumMod val="95000"/>
                  <a:lumOff val="5000"/>
                </a:schemeClr>
              </a:solidFill>
            </a:endParaRPr>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7"/>
              <c:pt idx="0">
                <c:v>Yambio</c:v>
              </c:pt>
              <c:pt idx="1">
                <c:v>Aweil</c:v>
              </c:pt>
              <c:pt idx="2">
                <c:v>Torit</c:v>
              </c:pt>
              <c:pt idx="3">
                <c:v>Bor</c:v>
              </c:pt>
              <c:pt idx="4">
                <c:v>Wau</c:v>
              </c:pt>
              <c:pt idx="5">
                <c:v>Yei</c:v>
              </c:pt>
              <c:pt idx="6">
                <c:v>Rumbek East</c:v>
              </c:pt>
            </c:strLit>
          </c:cat>
          <c:val>
            <c:numRef>
              <c:f>Info!$B$32:$H$32</c:f>
              <c:numCache>
                <c:formatCode>General</c:formatCode>
                <c:ptCount val="7"/>
                <c:pt idx="0">
                  <c:v>70.3</c:v>
                </c:pt>
                <c:pt idx="1">
                  <c:v>69.8</c:v>
                </c:pt>
                <c:pt idx="2">
                  <c:v>78.900000000000006</c:v>
                </c:pt>
                <c:pt idx="3">
                  <c:v>69.400000000000006</c:v>
                </c:pt>
                <c:pt idx="4">
                  <c:v>17.8</c:v>
                </c:pt>
                <c:pt idx="5">
                  <c:v>57.2</c:v>
                </c:pt>
                <c:pt idx="6">
                  <c:v>84</c:v>
                </c:pt>
              </c:numCache>
            </c:numRef>
          </c:val>
          <c:extLst xmlns:c16r2="http://schemas.microsoft.com/office/drawing/2015/06/chart">
            <c:ext xmlns:c16="http://schemas.microsoft.com/office/drawing/2014/chart" uri="{C3380CC4-5D6E-409C-BE32-E72D297353CC}">
              <c16:uniqueId val="{00000000-DE48-456B-87F2-2D6BB6CC60E6}"/>
            </c:ext>
          </c:extLst>
        </c:ser>
        <c:dLbls>
          <c:dLblPos val="outEnd"/>
          <c:showLegendKey val="0"/>
          <c:showVal val="1"/>
          <c:showCatName val="0"/>
          <c:showSerName val="0"/>
          <c:showPercent val="0"/>
          <c:showBubbleSize val="0"/>
        </c:dLbls>
        <c:gapWidth val="219"/>
        <c:overlap val="-27"/>
        <c:axId val="133591424"/>
        <c:axId val="133594112"/>
      </c:barChart>
      <c:catAx>
        <c:axId val="13359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133594112"/>
        <c:crosses val="autoZero"/>
        <c:auto val="1"/>
        <c:lblAlgn val="ctr"/>
        <c:lblOffset val="100"/>
        <c:noMultiLvlLbl val="0"/>
      </c:catAx>
      <c:valAx>
        <c:axId val="133594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1335914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Gender!$A$3</c:f>
              <c:strCache>
                <c:ptCount val="1"/>
                <c:pt idx="0">
                  <c:v>Male</c:v>
                </c:pt>
              </c:strCache>
            </c:strRef>
          </c:tx>
          <c:spPr>
            <a:solidFill>
              <a:schemeClr val="accent1"/>
            </a:solidFill>
            <a:ln>
              <a:noFill/>
            </a:ln>
            <a:effectLst/>
          </c:spPr>
          <c:invertIfNegative val="0"/>
          <c:cat>
            <c:strRef>
              <c:f>Gender!$B$2:$H$2</c:f>
              <c:strCache>
                <c:ptCount val="7"/>
                <c:pt idx="0">
                  <c:v>Yambio</c:v>
                </c:pt>
                <c:pt idx="1">
                  <c:v>Torit</c:v>
                </c:pt>
                <c:pt idx="2">
                  <c:v>Bor</c:v>
                </c:pt>
                <c:pt idx="3">
                  <c:v>Wau</c:v>
                </c:pt>
                <c:pt idx="4">
                  <c:v>Yei</c:v>
                </c:pt>
                <c:pt idx="5">
                  <c:v>Rumbek</c:v>
                </c:pt>
                <c:pt idx="6">
                  <c:v>Aweil</c:v>
                </c:pt>
              </c:strCache>
            </c:strRef>
          </c:cat>
          <c:val>
            <c:numRef>
              <c:f>Gender!$B$3:$H$3</c:f>
              <c:numCache>
                <c:formatCode>0.000</c:formatCode>
                <c:ptCount val="7"/>
                <c:pt idx="0">
                  <c:v>0.36751630000000002</c:v>
                </c:pt>
                <c:pt idx="1">
                  <c:v>0.43444319999999997</c:v>
                </c:pt>
                <c:pt idx="2">
                  <c:v>0.68674610000000003</c:v>
                </c:pt>
                <c:pt idx="3">
                  <c:v>0.35365940000000001</c:v>
                </c:pt>
                <c:pt idx="4">
                  <c:v>0.49882890000000002</c:v>
                </c:pt>
                <c:pt idx="5">
                  <c:v>0.15943550000000001</c:v>
                </c:pt>
                <c:pt idx="6">
                  <c:v>0.31936389999999998</c:v>
                </c:pt>
              </c:numCache>
            </c:numRef>
          </c:val>
          <c:extLst xmlns:c16r2="http://schemas.microsoft.com/office/drawing/2015/06/chart">
            <c:ext xmlns:c16="http://schemas.microsoft.com/office/drawing/2014/chart" uri="{C3380CC4-5D6E-409C-BE32-E72D297353CC}">
              <c16:uniqueId val="{00000000-BC42-459F-A1B3-36AA0A6BE30C}"/>
            </c:ext>
          </c:extLst>
        </c:ser>
        <c:ser>
          <c:idx val="1"/>
          <c:order val="1"/>
          <c:tx>
            <c:strRef>
              <c:f>Gender!$A$4</c:f>
              <c:strCache>
                <c:ptCount val="1"/>
                <c:pt idx="0">
                  <c:v>Female</c:v>
                </c:pt>
              </c:strCache>
            </c:strRef>
          </c:tx>
          <c:spPr>
            <a:solidFill>
              <a:schemeClr val="accent2"/>
            </a:solidFill>
            <a:ln>
              <a:noFill/>
            </a:ln>
            <a:effectLst/>
          </c:spPr>
          <c:invertIfNegative val="0"/>
          <c:cat>
            <c:strRef>
              <c:f>Gender!$B$2:$H$2</c:f>
              <c:strCache>
                <c:ptCount val="7"/>
                <c:pt idx="0">
                  <c:v>Yambio</c:v>
                </c:pt>
                <c:pt idx="1">
                  <c:v>Torit</c:v>
                </c:pt>
                <c:pt idx="2">
                  <c:v>Bor</c:v>
                </c:pt>
                <c:pt idx="3">
                  <c:v>Wau</c:v>
                </c:pt>
                <c:pt idx="4">
                  <c:v>Yei</c:v>
                </c:pt>
                <c:pt idx="5">
                  <c:v>Rumbek</c:v>
                </c:pt>
                <c:pt idx="6">
                  <c:v>Aweil</c:v>
                </c:pt>
              </c:strCache>
            </c:strRef>
          </c:cat>
          <c:val>
            <c:numRef>
              <c:f>Gender!$B$4:$H$4</c:f>
              <c:numCache>
                <c:formatCode>0.000</c:formatCode>
                <c:ptCount val="7"/>
                <c:pt idx="0">
                  <c:v>0.32380409999999998</c:v>
                </c:pt>
                <c:pt idx="1">
                  <c:v>0.42804930000000002</c:v>
                </c:pt>
                <c:pt idx="2">
                  <c:v>0.57859839999999996</c:v>
                </c:pt>
                <c:pt idx="3">
                  <c:v>0.20110439999999999</c:v>
                </c:pt>
                <c:pt idx="4">
                  <c:v>0.38832650000000002</c:v>
                </c:pt>
                <c:pt idx="5">
                  <c:v>0.2278181</c:v>
                </c:pt>
                <c:pt idx="6">
                  <c:v>0.2396423</c:v>
                </c:pt>
              </c:numCache>
            </c:numRef>
          </c:val>
          <c:extLst xmlns:c16r2="http://schemas.microsoft.com/office/drawing/2015/06/chart">
            <c:ext xmlns:c16="http://schemas.microsoft.com/office/drawing/2014/chart" uri="{C3380CC4-5D6E-409C-BE32-E72D297353CC}">
              <c16:uniqueId val="{00000001-BC42-459F-A1B3-36AA0A6BE30C}"/>
            </c:ext>
          </c:extLst>
        </c:ser>
        <c:dLbls>
          <c:showLegendKey val="0"/>
          <c:showVal val="0"/>
          <c:showCatName val="0"/>
          <c:showSerName val="0"/>
          <c:showPercent val="0"/>
          <c:showBubbleSize val="0"/>
        </c:dLbls>
        <c:gapWidth val="219"/>
        <c:overlap val="-27"/>
        <c:axId val="133814912"/>
        <c:axId val="133820800"/>
      </c:barChart>
      <c:catAx>
        <c:axId val="13381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3820800"/>
        <c:crosses val="autoZero"/>
        <c:auto val="1"/>
        <c:lblAlgn val="ctr"/>
        <c:lblOffset val="100"/>
        <c:noMultiLvlLbl val="0"/>
      </c:catAx>
      <c:valAx>
        <c:axId val="133820800"/>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38149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radarChart>
        <c:radarStyle val="marker"/>
        <c:varyColors val="0"/>
        <c:ser>
          <c:idx val="0"/>
          <c:order val="0"/>
          <c:tx>
            <c:strRef>
              <c:f>'Adaptive capacity'!$D$2</c:f>
              <c:strCache>
                <c:ptCount val="1"/>
                <c:pt idx="0">
                  <c:v>Yambio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'Adaptive capacity'!$C$3:$C$8</c:f>
              <c:strCache>
                <c:ptCount val="6"/>
                <c:pt idx="0">
                  <c:v>Number of agricultural livelihood activities</c:v>
                </c:pt>
                <c:pt idx="1">
                  <c:v>Number of crop types planted</c:v>
                </c:pt>
                <c:pt idx="2">
                  <c:v>Number of nonagricultural livelihood activities</c:v>
                </c:pt>
                <c:pt idx="3">
                  <c:v>Educational attainment of head</c:v>
                </c:pt>
                <c:pt idx="4">
                  <c:v>Access to information to warn about natural disaster</c:v>
                </c:pt>
                <c:pt idx="5">
                  <c:v>Number of formal employers</c:v>
                </c:pt>
              </c:strCache>
            </c:strRef>
          </c:cat>
          <c:val>
            <c:numRef>
              <c:f>'Adaptive capacity'!$D$3:$D$8</c:f>
              <c:numCache>
                <c:formatCode>0.00000</c:formatCode>
                <c:ptCount val="6"/>
                <c:pt idx="0">
                  <c:v>0.3225632740980075</c:v>
                </c:pt>
                <c:pt idx="1">
                  <c:v>0.28109854604200324</c:v>
                </c:pt>
                <c:pt idx="2">
                  <c:v>0.25417339795368871</c:v>
                </c:pt>
                <c:pt idx="3">
                  <c:v>0.12385568120624664</c:v>
                </c:pt>
                <c:pt idx="4">
                  <c:v>1.8309100700053853E-2</c:v>
                </c:pt>
                <c:pt idx="5">
                  <c:v>0</c:v>
                </c:pt>
              </c:numCache>
            </c:numRef>
          </c:val>
          <c:extLst xmlns:c16r2="http://schemas.microsoft.com/office/drawing/2015/06/chart">
            <c:ext xmlns:c16="http://schemas.microsoft.com/office/drawing/2014/chart" uri="{C3380CC4-5D6E-409C-BE32-E72D297353CC}">
              <c16:uniqueId val="{00000000-5913-4239-965F-57DACC316CF7}"/>
            </c:ext>
          </c:extLst>
        </c:ser>
        <c:ser>
          <c:idx val="1"/>
          <c:order val="1"/>
          <c:tx>
            <c:strRef>
              <c:f>'Adaptive capacity'!$E$2</c:f>
              <c:strCache>
                <c:ptCount val="1"/>
                <c:pt idx="0">
                  <c:v>Wau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'Adaptive capacity'!$C$3:$C$8</c:f>
              <c:strCache>
                <c:ptCount val="6"/>
                <c:pt idx="0">
                  <c:v>Number of agricultural livelihood activities</c:v>
                </c:pt>
                <c:pt idx="1">
                  <c:v>Number of crop types planted</c:v>
                </c:pt>
                <c:pt idx="2">
                  <c:v>Number of nonagricultural livelihood activities</c:v>
                </c:pt>
                <c:pt idx="3">
                  <c:v>Educational attainment of head</c:v>
                </c:pt>
                <c:pt idx="4">
                  <c:v>Access to information to warn about natural disaster</c:v>
                </c:pt>
                <c:pt idx="5">
                  <c:v>Number of formal employers</c:v>
                </c:pt>
              </c:strCache>
            </c:strRef>
          </c:cat>
          <c:val>
            <c:numRef>
              <c:f>'Adaptive capacity'!$E$3:$E$8</c:f>
              <c:numCache>
                <c:formatCode>0.00000</c:formatCode>
                <c:ptCount val="6"/>
                <c:pt idx="0">
                  <c:v>0.33150434385002286</c:v>
                </c:pt>
                <c:pt idx="1">
                  <c:v>0.33516232281664382</c:v>
                </c:pt>
                <c:pt idx="2">
                  <c:v>0.20484682213077277</c:v>
                </c:pt>
                <c:pt idx="3">
                  <c:v>0</c:v>
                </c:pt>
                <c:pt idx="4">
                  <c:v>0.1284865112025606</c:v>
                </c:pt>
                <c:pt idx="5">
                  <c:v>0</c:v>
                </c:pt>
              </c:numCache>
            </c:numRef>
          </c:val>
          <c:extLst xmlns:c16r2="http://schemas.microsoft.com/office/drawing/2015/06/chart">
            <c:ext xmlns:c16="http://schemas.microsoft.com/office/drawing/2014/chart" uri="{C3380CC4-5D6E-409C-BE32-E72D297353CC}">
              <c16:uniqueId val="{00000001-5913-4239-965F-57DACC316CF7}"/>
            </c:ext>
          </c:extLst>
        </c:ser>
        <c:ser>
          <c:idx val="2"/>
          <c:order val="2"/>
          <c:tx>
            <c:strRef>
              <c:f>'Adaptive capacity'!$F$2</c:f>
              <c:strCache>
                <c:ptCount val="1"/>
                <c:pt idx="0">
                  <c:v>Torit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'Adaptive capacity'!$C$3:$C$8</c:f>
              <c:strCache>
                <c:ptCount val="6"/>
                <c:pt idx="0">
                  <c:v>Number of agricultural livelihood activities</c:v>
                </c:pt>
                <c:pt idx="1">
                  <c:v>Number of crop types planted</c:v>
                </c:pt>
                <c:pt idx="2">
                  <c:v>Number of nonagricultural livelihood activities</c:v>
                </c:pt>
                <c:pt idx="3">
                  <c:v>Educational attainment of head</c:v>
                </c:pt>
                <c:pt idx="4">
                  <c:v>Access to information to warn about natural disaster</c:v>
                </c:pt>
                <c:pt idx="5">
                  <c:v>Number of formal employers</c:v>
                </c:pt>
              </c:strCache>
            </c:strRef>
          </c:cat>
          <c:val>
            <c:numRef>
              <c:f>'Adaptive capacity'!$F$3:$F$8</c:f>
              <c:numCache>
                <c:formatCode>0.00000</c:formatCode>
                <c:ptCount val="6"/>
                <c:pt idx="0">
                  <c:v>0.47910357359176259</c:v>
                </c:pt>
                <c:pt idx="1">
                  <c:v>0.48092065414900065</c:v>
                </c:pt>
                <c:pt idx="2">
                  <c:v>3.9975772259236826E-2</c:v>
                </c:pt>
                <c:pt idx="3">
                  <c:v>0</c:v>
                </c:pt>
                <c:pt idx="4">
                  <c:v>0</c:v>
                </c:pt>
                <c:pt idx="5">
                  <c:v>0</c:v>
                </c:pt>
              </c:numCache>
            </c:numRef>
          </c:val>
          <c:extLst xmlns:c16r2="http://schemas.microsoft.com/office/drawing/2015/06/chart">
            <c:ext xmlns:c16="http://schemas.microsoft.com/office/drawing/2014/chart" uri="{C3380CC4-5D6E-409C-BE32-E72D297353CC}">
              <c16:uniqueId val="{00000002-5913-4239-965F-57DACC316CF7}"/>
            </c:ext>
          </c:extLst>
        </c:ser>
        <c:ser>
          <c:idx val="3"/>
          <c:order val="3"/>
          <c:tx>
            <c:strRef>
              <c:f>'Adaptive capacity'!$G$2</c:f>
              <c:strCache>
                <c:ptCount val="1"/>
                <c:pt idx="0">
                  <c:v>Aweil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'Adaptive capacity'!$C$3:$C$8</c:f>
              <c:strCache>
                <c:ptCount val="6"/>
                <c:pt idx="0">
                  <c:v>Number of agricultural livelihood activities</c:v>
                </c:pt>
                <c:pt idx="1">
                  <c:v>Number of crop types planted</c:v>
                </c:pt>
                <c:pt idx="2">
                  <c:v>Number of nonagricultural livelihood activities</c:v>
                </c:pt>
                <c:pt idx="3">
                  <c:v>Educational attainment of head</c:v>
                </c:pt>
                <c:pt idx="4">
                  <c:v>Access to information to warn about natural disaster</c:v>
                </c:pt>
                <c:pt idx="5">
                  <c:v>Number of formal employers</c:v>
                </c:pt>
              </c:strCache>
            </c:strRef>
          </c:cat>
          <c:val>
            <c:numRef>
              <c:f>'Adaptive capacity'!$G$3:$G$8</c:f>
              <c:numCache>
                <c:formatCode>0.00000</c:formatCode>
                <c:ptCount val="6"/>
                <c:pt idx="0">
                  <c:v>0.33695115934879133</c:v>
                </c:pt>
                <c:pt idx="1">
                  <c:v>0.31524420325604341</c:v>
                </c:pt>
                <c:pt idx="2">
                  <c:v>5.1800690675875671E-2</c:v>
                </c:pt>
                <c:pt idx="3">
                  <c:v>0</c:v>
                </c:pt>
                <c:pt idx="4">
                  <c:v>0.16576221016280218</c:v>
                </c:pt>
                <c:pt idx="5">
                  <c:v>0.13024173655648741</c:v>
                </c:pt>
              </c:numCache>
            </c:numRef>
          </c:val>
          <c:extLst xmlns:c16r2="http://schemas.microsoft.com/office/drawing/2015/06/chart">
            <c:ext xmlns:c16="http://schemas.microsoft.com/office/drawing/2014/chart" uri="{C3380CC4-5D6E-409C-BE32-E72D297353CC}">
              <c16:uniqueId val="{00000003-5913-4239-965F-57DACC316CF7}"/>
            </c:ext>
          </c:extLst>
        </c:ser>
        <c:ser>
          <c:idx val="4"/>
          <c:order val="4"/>
          <c:tx>
            <c:strRef>
              <c:f>'Adaptive capacity'!$H$2</c:f>
              <c:strCache>
                <c:ptCount val="1"/>
                <c:pt idx="0">
                  <c:v>Bor</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'Adaptive capacity'!$C$3:$C$8</c:f>
              <c:strCache>
                <c:ptCount val="6"/>
                <c:pt idx="0">
                  <c:v>Number of agricultural livelihood activities</c:v>
                </c:pt>
                <c:pt idx="1">
                  <c:v>Number of crop types planted</c:v>
                </c:pt>
                <c:pt idx="2">
                  <c:v>Number of nonagricultural livelihood activities</c:v>
                </c:pt>
                <c:pt idx="3">
                  <c:v>Educational attainment of head</c:v>
                </c:pt>
                <c:pt idx="4">
                  <c:v>Access to information to warn about natural disaster</c:v>
                </c:pt>
                <c:pt idx="5">
                  <c:v>Number of formal employers</c:v>
                </c:pt>
              </c:strCache>
            </c:strRef>
          </c:cat>
          <c:val>
            <c:numRef>
              <c:f>'Adaptive capacity'!$H$3:$H$8</c:f>
              <c:numCache>
                <c:formatCode>General</c:formatCode>
                <c:ptCount val="6"/>
                <c:pt idx="0">
                  <c:v>0.27722772277227725</c:v>
                </c:pt>
                <c:pt idx="1">
                  <c:v>0.30610561056105612</c:v>
                </c:pt>
                <c:pt idx="2">
                  <c:v>0.26650165016501653</c:v>
                </c:pt>
                <c:pt idx="3" formatCode="0.00000">
                  <c:v>0</c:v>
                </c:pt>
                <c:pt idx="4">
                  <c:v>0.15016501650165018</c:v>
                </c:pt>
                <c:pt idx="5" formatCode="0.000000">
                  <c:v>0</c:v>
                </c:pt>
              </c:numCache>
            </c:numRef>
          </c:val>
          <c:extLst xmlns:c16r2="http://schemas.microsoft.com/office/drawing/2015/06/chart">
            <c:ext xmlns:c16="http://schemas.microsoft.com/office/drawing/2014/chart" uri="{C3380CC4-5D6E-409C-BE32-E72D297353CC}">
              <c16:uniqueId val="{00000004-5913-4239-965F-57DACC316CF7}"/>
            </c:ext>
          </c:extLst>
        </c:ser>
        <c:dLbls>
          <c:showLegendKey val="0"/>
          <c:showVal val="0"/>
          <c:showCatName val="0"/>
          <c:showSerName val="0"/>
          <c:showPercent val="0"/>
          <c:showBubbleSize val="0"/>
        </c:dLbls>
        <c:axId val="134288896"/>
        <c:axId val="134290816"/>
      </c:radarChart>
      <c:catAx>
        <c:axId val="13428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290816"/>
        <c:crosses val="autoZero"/>
        <c:auto val="1"/>
        <c:lblAlgn val="ctr"/>
        <c:lblOffset val="100"/>
        <c:noMultiLvlLbl val="0"/>
      </c:catAx>
      <c:valAx>
        <c:axId val="134290816"/>
        <c:scaling>
          <c:orientation val="minMax"/>
        </c:scaling>
        <c:delete val="0"/>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28889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5A0E8-9BBC-4CD0-818B-3CD0CD5D71F0}" type="datetimeFigureOut">
              <a:rPr lang="en-US" smtClean="0"/>
              <a:t>9/26/2019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5716F-B23E-46AA-A6E4-F9D8A266CCCE}" type="slidenum">
              <a:rPr lang="en-US" smtClean="0"/>
              <a:t>‹#›</a:t>
            </a:fld>
            <a:endParaRPr lang="en-US"/>
          </a:p>
        </p:txBody>
      </p:sp>
    </p:spTree>
    <p:extLst>
      <p:ext uri="{BB962C8B-B14F-4D97-AF65-F5344CB8AC3E}">
        <p14:creationId xmlns:p14="http://schemas.microsoft.com/office/powerpoint/2010/main" val="1301947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5716F-B23E-46AA-A6E4-F9D8A266CCCE}" type="slidenum">
              <a:rPr lang="en-US" smtClean="0"/>
              <a:t>14</a:t>
            </a:fld>
            <a:endParaRPr lang="en-US"/>
          </a:p>
        </p:txBody>
      </p:sp>
    </p:spTree>
    <p:extLst>
      <p:ext uri="{BB962C8B-B14F-4D97-AF65-F5344CB8AC3E}">
        <p14:creationId xmlns:p14="http://schemas.microsoft.com/office/powerpoint/2010/main" val="266130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5716F-B23E-46AA-A6E4-F9D8A266CCCE}" type="slidenum">
              <a:rPr lang="en-US" smtClean="0"/>
              <a:t>28</a:t>
            </a:fld>
            <a:endParaRPr lang="en-US"/>
          </a:p>
        </p:txBody>
      </p:sp>
    </p:spTree>
    <p:extLst>
      <p:ext uri="{BB962C8B-B14F-4D97-AF65-F5344CB8AC3E}">
        <p14:creationId xmlns:p14="http://schemas.microsoft.com/office/powerpoint/2010/main" val="824007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5716F-B23E-46AA-A6E4-F9D8A266CCCE}" type="slidenum">
              <a:rPr lang="en-US" smtClean="0"/>
              <a:t>36</a:t>
            </a:fld>
            <a:endParaRPr lang="en-US"/>
          </a:p>
        </p:txBody>
      </p:sp>
    </p:spTree>
    <p:extLst>
      <p:ext uri="{BB962C8B-B14F-4D97-AF65-F5344CB8AC3E}">
        <p14:creationId xmlns:p14="http://schemas.microsoft.com/office/powerpoint/2010/main" val="90354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Repeat from shocks slide. Equations estimate the relationships between  Main driver of change in hunger is drought.</a:t>
            </a:r>
          </a:p>
          <a:p>
            <a:endParaRPr lang="en-US" dirty="0"/>
          </a:p>
          <a:p>
            <a:r>
              <a:rPr lang="en-US" dirty="0"/>
              <a:t>Baseline levels of absorptive and adaptive capacity help reduce to the probability of hunger in early to middle stages of drought. </a:t>
            </a:r>
          </a:p>
          <a:p>
            <a:r>
              <a:rPr lang="en-US" dirty="0"/>
              <a:t>Higher levels of resilience capacities (measured in rounds 1 and 2) improved hunger in round 3 during late stages of drought. </a:t>
            </a:r>
          </a:p>
          <a:p>
            <a:r>
              <a:rPr lang="en-US" dirty="0"/>
              <a:t>Change in R3 is due to lower  drought but also higher levels of resilience capacities in R1 and R2. </a:t>
            </a:r>
          </a:p>
          <a:p>
            <a:r>
              <a:rPr lang="en-US" dirty="0"/>
              <a:t>Humanitarian assistance also reduced hunger. (but did not affect recovery)</a:t>
            </a:r>
          </a:p>
          <a:p>
            <a:pPr lvl="0" defTabSz="914400">
              <a:defRPr/>
            </a:pPr>
            <a:r>
              <a:rPr lang="en-US" dirty="0"/>
              <a:t>Questions remain: What about transformative And which elements are absorptive and adaptive capacities matter most?</a:t>
            </a:r>
          </a:p>
          <a:p>
            <a:endParaRPr lang="en-US" dirty="0"/>
          </a:p>
        </p:txBody>
      </p:sp>
      <p:sp>
        <p:nvSpPr>
          <p:cNvPr id="4" name="Slide Number Placeholder 3"/>
          <p:cNvSpPr>
            <a:spLocks noGrp="1"/>
          </p:cNvSpPr>
          <p:nvPr>
            <p:ph type="sldNum" sz="quarter" idx="10"/>
          </p:nvPr>
        </p:nvSpPr>
        <p:spPr/>
        <p:txBody>
          <a:bodyPr/>
          <a:lstStyle/>
          <a:p>
            <a:fld id="{1019CFAC-997E-014C-9E2B-95F71C82B6A9}" type="slidenum">
              <a:rPr lang="en-US" smtClean="0"/>
              <a:t>41</a:t>
            </a:fld>
            <a:endParaRPr lang="en-US"/>
          </a:p>
        </p:txBody>
      </p:sp>
    </p:spTree>
    <p:extLst>
      <p:ext uri="{BB962C8B-B14F-4D97-AF65-F5344CB8AC3E}">
        <p14:creationId xmlns:p14="http://schemas.microsoft.com/office/powerpoint/2010/main" val="1347549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Repeat from shocks slide. Equations estimate the relationships between  Main driver of change in hunger is drought.</a:t>
            </a:r>
          </a:p>
          <a:p>
            <a:endParaRPr lang="en-US" dirty="0"/>
          </a:p>
          <a:p>
            <a:r>
              <a:rPr lang="en-US" dirty="0"/>
              <a:t>Baseline levels of absorptive and adaptive capacity help reduce to the probability of hunger in early to middle stages of drought. </a:t>
            </a:r>
          </a:p>
          <a:p>
            <a:r>
              <a:rPr lang="en-US" dirty="0"/>
              <a:t>Higher levels of resilience capacities (measured in rounds 1 and 2) improved hunger in round 3 during late stages of drought. </a:t>
            </a:r>
          </a:p>
          <a:p>
            <a:r>
              <a:rPr lang="en-US" dirty="0"/>
              <a:t>Change in R3 is due to lower  drought but also higher levels of resilience capacities in R1 and R2. </a:t>
            </a:r>
          </a:p>
          <a:p>
            <a:r>
              <a:rPr lang="en-US" dirty="0"/>
              <a:t>Humanitarian assistance also reduced hunger. (but did not affect recovery)</a:t>
            </a:r>
          </a:p>
          <a:p>
            <a:pPr lvl="0" defTabSz="914400">
              <a:defRPr/>
            </a:pPr>
            <a:r>
              <a:rPr lang="en-US" dirty="0"/>
              <a:t>Questions remain: What about transformative And which elements are absorptive and adaptive capacities matter most?</a:t>
            </a:r>
          </a:p>
          <a:p>
            <a:endParaRPr lang="en-US" dirty="0"/>
          </a:p>
        </p:txBody>
      </p:sp>
      <p:sp>
        <p:nvSpPr>
          <p:cNvPr id="4" name="Slide Number Placeholder 3"/>
          <p:cNvSpPr>
            <a:spLocks noGrp="1"/>
          </p:cNvSpPr>
          <p:nvPr>
            <p:ph type="sldNum" sz="quarter" idx="10"/>
          </p:nvPr>
        </p:nvSpPr>
        <p:spPr/>
        <p:txBody>
          <a:bodyPr/>
          <a:lstStyle/>
          <a:p>
            <a:fld id="{1019CFAC-997E-014C-9E2B-95F71C82B6A9}" type="slidenum">
              <a:rPr lang="en-US" smtClean="0"/>
              <a:t>44</a:t>
            </a:fld>
            <a:endParaRPr lang="en-US"/>
          </a:p>
        </p:txBody>
      </p:sp>
    </p:spTree>
    <p:extLst>
      <p:ext uri="{BB962C8B-B14F-4D97-AF65-F5344CB8AC3E}">
        <p14:creationId xmlns:p14="http://schemas.microsoft.com/office/powerpoint/2010/main" val="30713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Repeat from shocks slide. Equations estimate the relationships between  Main driver of change in hunger is drought.</a:t>
            </a:r>
          </a:p>
          <a:p>
            <a:endParaRPr lang="en-US" dirty="0"/>
          </a:p>
          <a:p>
            <a:r>
              <a:rPr lang="en-US" dirty="0"/>
              <a:t>Baseline levels of absorptive and adaptive capacity help reduce to the probability of hunger in early to middle stages of drought. </a:t>
            </a:r>
          </a:p>
          <a:p>
            <a:r>
              <a:rPr lang="en-US" dirty="0"/>
              <a:t>Higher levels of resilience capacities (measured in rounds 1 and 2) improved hunger in round 3 during late stages of drought. </a:t>
            </a:r>
          </a:p>
          <a:p>
            <a:r>
              <a:rPr lang="en-US" dirty="0"/>
              <a:t>Change in R3 is due to lower  drought but also higher levels of resilience capacities in R1 and R2. </a:t>
            </a:r>
          </a:p>
          <a:p>
            <a:r>
              <a:rPr lang="en-US" dirty="0"/>
              <a:t>Humanitarian assistance also reduced hunger. (but did not affect recovery)</a:t>
            </a:r>
          </a:p>
          <a:p>
            <a:pPr lvl="0" defTabSz="914400">
              <a:defRPr/>
            </a:pPr>
            <a:r>
              <a:rPr lang="en-US" dirty="0"/>
              <a:t>Questions remain: What about transformative And which elements are absorptive and adaptive capacities matter most?</a:t>
            </a:r>
          </a:p>
          <a:p>
            <a:endParaRPr lang="en-US" dirty="0"/>
          </a:p>
        </p:txBody>
      </p:sp>
      <p:sp>
        <p:nvSpPr>
          <p:cNvPr id="4" name="Slide Number Placeholder 3"/>
          <p:cNvSpPr>
            <a:spLocks noGrp="1"/>
          </p:cNvSpPr>
          <p:nvPr>
            <p:ph type="sldNum" sz="quarter" idx="10"/>
          </p:nvPr>
        </p:nvSpPr>
        <p:spPr/>
        <p:txBody>
          <a:bodyPr/>
          <a:lstStyle/>
          <a:p>
            <a:fld id="{1019CFAC-997E-014C-9E2B-95F71C82B6A9}" type="slidenum">
              <a:rPr lang="en-US" smtClean="0"/>
              <a:t>45</a:t>
            </a:fld>
            <a:endParaRPr lang="en-US"/>
          </a:p>
        </p:txBody>
      </p:sp>
    </p:spTree>
    <p:extLst>
      <p:ext uri="{BB962C8B-B14F-4D97-AF65-F5344CB8AC3E}">
        <p14:creationId xmlns:p14="http://schemas.microsoft.com/office/powerpoint/2010/main" val="429336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Repeat from shocks slide. Equations estimate the relationships between  Main driver of change in hunger is drought.</a:t>
            </a:r>
          </a:p>
          <a:p>
            <a:endParaRPr lang="en-US" dirty="0"/>
          </a:p>
          <a:p>
            <a:r>
              <a:rPr lang="en-US" dirty="0"/>
              <a:t>Baseline levels of absorptive and adaptive capacity help reduce to the probability of hunger in early to middle stages of drought. </a:t>
            </a:r>
          </a:p>
          <a:p>
            <a:r>
              <a:rPr lang="en-US" dirty="0"/>
              <a:t>Higher levels of resilience capacities (measured in rounds 1 and 2) improved hunger in round 3 during late stages of drought. </a:t>
            </a:r>
          </a:p>
          <a:p>
            <a:r>
              <a:rPr lang="en-US" dirty="0"/>
              <a:t>Change in R3 is due to lower  drought but also higher levels of resilience capacities in R1 and R2. </a:t>
            </a:r>
          </a:p>
          <a:p>
            <a:r>
              <a:rPr lang="en-US" dirty="0"/>
              <a:t>Humanitarian assistance also reduced hunger. (but did not affect recovery)</a:t>
            </a:r>
          </a:p>
          <a:p>
            <a:pPr lvl="0" defTabSz="914400">
              <a:defRPr/>
            </a:pPr>
            <a:r>
              <a:rPr lang="en-US" dirty="0"/>
              <a:t>Questions remain: What about transformative And which elements are absorptive and adaptive capacities matter most?</a:t>
            </a:r>
          </a:p>
          <a:p>
            <a:endParaRPr lang="en-US" dirty="0"/>
          </a:p>
        </p:txBody>
      </p:sp>
      <p:sp>
        <p:nvSpPr>
          <p:cNvPr id="4" name="Slide Number Placeholder 3"/>
          <p:cNvSpPr>
            <a:spLocks noGrp="1"/>
          </p:cNvSpPr>
          <p:nvPr>
            <p:ph type="sldNum" sz="quarter" idx="10"/>
          </p:nvPr>
        </p:nvSpPr>
        <p:spPr/>
        <p:txBody>
          <a:bodyPr/>
          <a:lstStyle/>
          <a:p>
            <a:fld id="{1019CFAC-997E-014C-9E2B-95F71C82B6A9}" type="slidenum">
              <a:rPr lang="en-US" smtClean="0"/>
              <a:t>47</a:t>
            </a:fld>
            <a:endParaRPr lang="en-US"/>
          </a:p>
        </p:txBody>
      </p:sp>
    </p:spTree>
    <p:extLst>
      <p:ext uri="{BB962C8B-B14F-4D97-AF65-F5344CB8AC3E}">
        <p14:creationId xmlns:p14="http://schemas.microsoft.com/office/powerpoint/2010/main" val="1135535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F4A304F-FB9B-4625-A5A7-4EB79A344D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14" y="0"/>
            <a:ext cx="12181172" cy="6857999"/>
          </a:xfrm>
          <a:prstGeom prst="rect">
            <a:avLst/>
          </a:prstGeom>
        </p:spPr>
      </p:pic>
    </p:spTree>
    <p:extLst>
      <p:ext uri="{BB962C8B-B14F-4D97-AF65-F5344CB8AC3E}">
        <p14:creationId xmlns:p14="http://schemas.microsoft.com/office/powerpoint/2010/main" val="313222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311294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200504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y BG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166F944-F741-4571-9228-98B784A1A514}"/>
              </a:ext>
            </a:extLst>
          </p:cNvPr>
          <p:cNvPicPr>
            <a:picLocks noChangeAspect="1"/>
          </p:cNvPicPr>
          <p:nvPr userDrawn="1"/>
        </p:nvPicPr>
        <p:blipFill>
          <a:blip r:embed="rId2"/>
          <a:srcRect/>
          <a:stretch/>
        </p:blipFill>
        <p:spPr>
          <a:xfrm>
            <a:off x="1" y="2040"/>
            <a:ext cx="12190991" cy="6853916"/>
          </a:xfrm>
          <a:prstGeom prst="rect">
            <a:avLst/>
          </a:prstGeom>
        </p:spPr>
      </p:pic>
      <p:sp>
        <p:nvSpPr>
          <p:cNvPr id="12" name="Title Placeholder 1"/>
          <p:cNvSpPr>
            <a:spLocks noGrp="1"/>
          </p:cNvSpPr>
          <p:nvPr>
            <p:ph type="title"/>
          </p:nvPr>
        </p:nvSpPr>
        <p:spPr>
          <a:xfrm>
            <a:off x="1025676" y="685800"/>
            <a:ext cx="10697395" cy="457200"/>
          </a:xfrm>
          <a:prstGeom prst="rect">
            <a:avLst/>
          </a:prstGeom>
        </p:spPr>
        <p:txBody>
          <a:bodyPr vert="horz" lIns="0" tIns="45720" rIns="0" bIns="45720" rtlCol="0" anchor="t" anchorCtr="0">
            <a:normAutofit/>
          </a:bodyPr>
          <a:lstStyle>
            <a:lvl1pPr>
              <a:defRPr>
                <a:solidFill>
                  <a:srgbClr val="1F3468"/>
                </a:solidFill>
              </a:defRPr>
            </a:lvl1pPr>
          </a:lstStyle>
          <a:p>
            <a:r>
              <a:rPr lang="en-US" dirty="0"/>
              <a:t>CLICK TO EDIT MASTER TITLE STYLE</a:t>
            </a:r>
          </a:p>
        </p:txBody>
      </p:sp>
      <p:sp>
        <p:nvSpPr>
          <p:cNvPr id="16" name="Text Placeholder 15"/>
          <p:cNvSpPr>
            <a:spLocks noGrp="1"/>
          </p:cNvSpPr>
          <p:nvPr>
            <p:ph type="body" sz="quarter" idx="10"/>
          </p:nvPr>
        </p:nvSpPr>
        <p:spPr>
          <a:xfrm>
            <a:off x="1026004" y="1277470"/>
            <a:ext cx="10697075" cy="4419600"/>
          </a:xfrm>
          <a:prstGeom prst="rect">
            <a:avLst/>
          </a:prstGeom>
        </p:spPr>
        <p:txBody>
          <a:bodyPr/>
          <a:lstStyle>
            <a:lvl1pPr>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7829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54138" y="330370"/>
            <a:ext cx="3500715" cy="309201"/>
          </a:xfrm>
          <a:prstGeom prst="rect">
            <a:avLst/>
          </a:prstGeom>
        </p:spPr>
        <p:txBody>
          <a:bodyPr/>
          <a:lstStyle/>
          <a:p>
            <a:fld id="{48A87A34-81AB-432B-8DAE-1953F412C126}" type="datetimeFigureOut">
              <a:rPr lang="en-US" dirty="0"/>
              <a:t>9/26/2019</a:t>
            </a:fld>
            <a:endParaRPr lang="en-US" dirty="0"/>
          </a:p>
        </p:txBody>
      </p:sp>
      <p:sp>
        <p:nvSpPr>
          <p:cNvPr id="5" name="Footer Placeholder 4"/>
          <p:cNvSpPr>
            <a:spLocks noGrp="1"/>
          </p:cNvSpPr>
          <p:nvPr>
            <p:ph type="ftr" sz="quarter" idx="11"/>
          </p:nvPr>
        </p:nvSpPr>
        <p:spPr>
          <a:xfrm>
            <a:off x="2416500" y="329307"/>
            <a:ext cx="4973915" cy="3092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a:prstGeom prst="rect">
            <a:avLst/>
          </a:prstGeo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1858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10591800" cy="9906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1219200" y="1447800"/>
            <a:ext cx="10363200" cy="4525963"/>
          </a:xfrm>
          <a:prstGeom prst="rect">
            <a:avLst/>
          </a:prstGeo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839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2920377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164122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250913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296756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315821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378591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873E467-0B32-4A29-BDF5-10DDA34A8925}" type="datetimeFigureOut">
              <a:rPr lang="en-US" smtClean="0"/>
              <a:t>9/26/2019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DBCC2B8-C9BD-477F-9F5A-A4EA64612E61}" type="slidenum">
              <a:rPr lang="en-US" smtClean="0"/>
              <a:t>‹#›</a:t>
            </a:fld>
            <a:endParaRPr lang="en-US"/>
          </a:p>
        </p:txBody>
      </p:sp>
    </p:spTree>
    <p:extLst>
      <p:ext uri="{BB962C8B-B14F-4D97-AF65-F5344CB8AC3E}">
        <p14:creationId xmlns:p14="http://schemas.microsoft.com/office/powerpoint/2010/main" val="197788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71BA50A8-DE67-4150-BFE3-B89CD6DE5657}"/>
              </a:ext>
            </a:extLst>
          </p:cNvPr>
          <p:cNvPicPr>
            <a:picLocks noChangeAspect="1"/>
          </p:cNvPicPr>
          <p:nvPr userDrawn="1"/>
        </p:nvPicPr>
        <p:blipFill>
          <a:blip r:embed="rId15"/>
          <a:srcRect/>
          <a:stretch/>
        </p:blipFill>
        <p:spPr>
          <a:xfrm>
            <a:off x="0" y="0"/>
            <a:ext cx="11886214" cy="6853916"/>
          </a:xfrm>
          <a:prstGeom prst="rect">
            <a:avLst/>
          </a:prstGeom>
        </p:spPr>
      </p:pic>
      <p:sp>
        <p:nvSpPr>
          <p:cNvPr id="2" name="Title Placeholder 1"/>
          <p:cNvSpPr>
            <a:spLocks noGrp="1"/>
          </p:cNvSpPr>
          <p:nvPr>
            <p:ph type="title"/>
          </p:nvPr>
        </p:nvSpPr>
        <p:spPr>
          <a:xfrm>
            <a:off x="1066800" y="442233"/>
            <a:ext cx="10515600" cy="776967"/>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1219200" y="1385093"/>
            <a:ext cx="10363200"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4795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spcBef>
          <a:spcPct val="0"/>
        </a:spcBef>
        <a:buNone/>
        <a:defRPr sz="3200" kern="1200">
          <a:solidFill>
            <a:srgbClr val="203568"/>
          </a:solidFill>
          <a:latin typeface="Gill Sans MT" panose="020B0502020104020203" pitchFamily="34" charset="0"/>
          <a:ea typeface="+mj-ea"/>
          <a:cs typeface="Gill Sans" panose="020B0502020104020203" pitchFamily="34" charset="-79"/>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333334"/>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333334"/>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333334"/>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333334"/>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333334"/>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Torit/Torit%20IA4R/IA4R%20Tool_Torit_September9th_%202019.docx"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D282350F-237C-4A5F-BCD4-9E02B41ADFDE}"/>
              </a:ext>
            </a:extLst>
          </p:cNvPr>
          <p:cNvSpPr/>
          <p:nvPr/>
        </p:nvSpPr>
        <p:spPr>
          <a:xfrm>
            <a:off x="1" y="2971801"/>
            <a:ext cx="7543799" cy="1640541"/>
          </a:xfrm>
          <a:prstGeom prst="rect">
            <a:avLst/>
          </a:prstGeom>
          <a:solidFill>
            <a:srgbClr val="EC453D"/>
          </a:solidFill>
          <a:ln w="9525" cap="flat" cmpd="sng" algn="ctr">
            <a:noFill/>
            <a:prstDash val="solid"/>
          </a:ln>
          <a:effectLst/>
        </p:spPr>
        <p:txBody>
          <a:bodyPr lIns="749808" rtlCol="0" anchor="ctr"/>
          <a:lstStyle/>
          <a:p>
            <a:pPr defTabSz="457200">
              <a:defRPr/>
            </a:pPr>
            <a:r>
              <a:rPr lang="en-US" sz="2800" kern="0" dirty="0">
                <a:solidFill>
                  <a:srgbClr val="FFFFFF"/>
                </a:solidFill>
                <a:latin typeface="Gill Sans MT"/>
              </a:rPr>
              <a:t>Sensitization &amp; Orientation on Partnership for Recovery and Resilience Area-Based Technical Engagement Processes</a:t>
            </a:r>
            <a:endParaRPr lang="en-US" b="1" kern="0" dirty="0">
              <a:solidFill>
                <a:srgbClr val="FFFFFF"/>
              </a:solidFill>
              <a:latin typeface="Gill Sans MT"/>
            </a:endParaRPr>
          </a:p>
        </p:txBody>
      </p:sp>
      <p:sp>
        <p:nvSpPr>
          <p:cNvPr id="6" name="TextBox 5">
            <a:extLst>
              <a:ext uri="{FF2B5EF4-FFF2-40B4-BE49-F238E27FC236}">
                <a16:creationId xmlns="" xmlns:a16="http://schemas.microsoft.com/office/drawing/2014/main" id="{1D997568-F8D8-4B31-B368-A4CA85EA0FF5}"/>
              </a:ext>
            </a:extLst>
          </p:cNvPr>
          <p:cNvSpPr txBox="1"/>
          <p:nvPr/>
        </p:nvSpPr>
        <p:spPr>
          <a:xfrm>
            <a:off x="773430" y="4718984"/>
            <a:ext cx="5257800" cy="292388"/>
          </a:xfrm>
          <a:prstGeom prst="rect">
            <a:avLst/>
          </a:prstGeom>
          <a:noFill/>
        </p:spPr>
        <p:txBody>
          <a:bodyPr wrap="square" lIns="0" tIns="0" rIns="0" bIns="0" rtlCol="0">
            <a:spAutoFit/>
          </a:bodyPr>
          <a:lstStyle/>
          <a:p>
            <a:pPr defTabSz="457200"/>
            <a:r>
              <a:rPr lang="en-US" sz="1900" b="1" dirty="0" smtClean="0">
                <a:solidFill>
                  <a:srgbClr val="FAB82B"/>
                </a:solidFill>
                <a:latin typeface="Gill Sans MT"/>
              </a:rPr>
              <a:t>Tuesday, </a:t>
            </a:r>
            <a:r>
              <a:rPr lang="en-US" sz="1900" b="1" dirty="0">
                <a:solidFill>
                  <a:srgbClr val="FAB82B"/>
                </a:solidFill>
                <a:latin typeface="Gill Sans MT"/>
              </a:rPr>
              <a:t>24 September 2019 </a:t>
            </a:r>
          </a:p>
        </p:txBody>
      </p:sp>
    </p:spTree>
    <p:extLst>
      <p:ext uri="{BB962C8B-B14F-4D97-AF65-F5344CB8AC3E}">
        <p14:creationId xmlns:p14="http://schemas.microsoft.com/office/powerpoint/2010/main" val="95228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10591800" cy="5715000"/>
          </a:xfrm>
        </p:spPr>
        <p:txBody>
          <a:bodyPr>
            <a:normAutofit fontScale="92500" lnSpcReduction="10000"/>
          </a:bodyPr>
          <a:lstStyle/>
          <a:p>
            <a:r>
              <a:rPr lang="en-US" sz="2400" dirty="0"/>
              <a:t>The resilience profiles </a:t>
            </a:r>
            <a:r>
              <a:rPr lang="en-US" sz="2400" dirty="0">
                <a:solidFill>
                  <a:srgbClr val="EC453D"/>
                </a:solidFill>
              </a:rPr>
              <a:t>validation exercises are designed to elicit the views of the community with respect to the concurrence of the findings </a:t>
            </a:r>
            <a:r>
              <a:rPr lang="en-US" sz="2400" dirty="0"/>
              <a:t>of the household study conducted in 2018 by USAID/MSI with the actual situation. </a:t>
            </a:r>
          </a:p>
          <a:p>
            <a:r>
              <a:rPr lang="en-US" sz="2400" dirty="0"/>
              <a:t>The stakeholders in the exercise need </a:t>
            </a:r>
            <a:r>
              <a:rPr lang="en-US" sz="2400" dirty="0">
                <a:solidFill>
                  <a:srgbClr val="EC453D"/>
                </a:solidFill>
              </a:rPr>
              <a:t>to concur that the findings of the resilience profiles study on the whole represents and reflects the realities </a:t>
            </a:r>
            <a:r>
              <a:rPr lang="en-US" sz="2400" dirty="0"/>
              <a:t>in their community with few exceptions. </a:t>
            </a:r>
          </a:p>
          <a:p>
            <a:r>
              <a:rPr lang="en-US" sz="2400" dirty="0"/>
              <a:t>The validated findings should be used to </a:t>
            </a:r>
            <a:r>
              <a:rPr lang="en-US" sz="2400" dirty="0">
                <a:solidFill>
                  <a:srgbClr val="EC453D"/>
                </a:solidFill>
              </a:rPr>
              <a:t>inform and infuse the design of the various interventions and development initiatives through strong partnerships </a:t>
            </a:r>
            <a:r>
              <a:rPr lang="en-US" sz="2400" dirty="0"/>
              <a:t>that will work toward reducing vulnerability and increasing resilience in partnership areas that is at the core of the PfRR. </a:t>
            </a:r>
          </a:p>
          <a:p>
            <a:r>
              <a:rPr lang="en-US" sz="2400" dirty="0"/>
              <a:t>The results are critical in institutional capacity development for improved governance, service delivery and increased economic productivity. </a:t>
            </a:r>
          </a:p>
          <a:p>
            <a:r>
              <a:rPr lang="en-US" sz="2400" b="1" dirty="0"/>
              <a:t>Lessons</a:t>
            </a:r>
            <a:r>
              <a:rPr lang="en-US" sz="2400" dirty="0"/>
              <a:t> from the two validation exercises of the resilience profiles study in Aweil and Torit shows </a:t>
            </a:r>
            <a:r>
              <a:rPr lang="en-US" sz="2400" dirty="0">
                <a:solidFill>
                  <a:srgbClr val="EC453D"/>
                </a:solidFill>
              </a:rPr>
              <a:t>the critical role played by data and consequently evidence in informing development initiatives.</a:t>
            </a:r>
          </a:p>
          <a:p>
            <a:endParaRPr lang="en-US" sz="2000" dirty="0"/>
          </a:p>
        </p:txBody>
      </p:sp>
      <p:sp>
        <p:nvSpPr>
          <p:cNvPr id="4" name="Title 1"/>
          <p:cNvSpPr>
            <a:spLocks noGrp="1"/>
          </p:cNvSpPr>
          <p:nvPr>
            <p:ph type="title"/>
          </p:nvPr>
        </p:nvSpPr>
        <p:spPr>
          <a:xfrm>
            <a:off x="962891" y="228600"/>
            <a:ext cx="10591800" cy="503237"/>
          </a:xfrm>
        </p:spPr>
        <p:txBody>
          <a:bodyPr>
            <a:normAutofit/>
          </a:bodyPr>
          <a:lstStyle/>
          <a:p>
            <a:r>
              <a:rPr lang="en-US" dirty="0"/>
              <a:t>Resilience </a:t>
            </a:r>
            <a:r>
              <a:rPr lang="en-US" dirty="0" smtClean="0"/>
              <a:t>Profiles Validation</a:t>
            </a:r>
            <a:endParaRPr lang="en-US" dirty="0"/>
          </a:p>
        </p:txBody>
      </p:sp>
    </p:spTree>
    <p:extLst>
      <p:ext uri="{BB962C8B-B14F-4D97-AF65-F5344CB8AC3E}">
        <p14:creationId xmlns:p14="http://schemas.microsoft.com/office/powerpoint/2010/main" val="3004498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646315-22FB-4780-A7FF-C57927F8D89A}"/>
              </a:ext>
            </a:extLst>
          </p:cNvPr>
          <p:cNvSpPr/>
          <p:nvPr/>
        </p:nvSpPr>
        <p:spPr>
          <a:xfrm>
            <a:off x="580574" y="1"/>
            <a:ext cx="11611426" cy="6858001"/>
          </a:xfrm>
          <a:prstGeom prst="rect">
            <a:avLst/>
          </a:prstGeom>
          <a:solidFill>
            <a:srgbClr val="FAB82B"/>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A43A4BFA-718E-46CF-86A1-1556B633C379}"/>
              </a:ext>
            </a:extLst>
          </p:cNvPr>
          <p:cNvSpPr/>
          <p:nvPr/>
        </p:nvSpPr>
        <p:spPr>
          <a:xfrm>
            <a:off x="580571" y="2645123"/>
            <a:ext cx="6429829" cy="1991408"/>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Institutional Architecture for Recovery and Resilience (IA4R)</a:t>
            </a:r>
          </a:p>
        </p:txBody>
      </p:sp>
      <p:sp>
        <p:nvSpPr>
          <p:cNvPr id="9" name="TextBox 8">
            <a:extLst>
              <a:ext uri="{FF2B5EF4-FFF2-40B4-BE49-F238E27FC236}">
                <a16:creationId xmlns="" xmlns:a16="http://schemas.microsoft.com/office/drawing/2014/main" id="{309F0D1E-BAA2-4C48-B2EE-C3866FE0A237}"/>
              </a:ext>
            </a:extLst>
          </p:cNvPr>
          <p:cNvSpPr txBox="1"/>
          <p:nvPr/>
        </p:nvSpPr>
        <p:spPr>
          <a:xfrm>
            <a:off x="1905000" y="2133600"/>
            <a:ext cx="2819400" cy="369332"/>
          </a:xfrm>
          <a:prstGeom prst="rect">
            <a:avLst/>
          </a:prstGeom>
          <a:noFill/>
        </p:spPr>
        <p:txBody>
          <a:bodyPr wrap="square" lIns="0" tIns="0" rIns="0" bIns="0" rtlCol="0">
            <a:spAutoFit/>
          </a:bodyPr>
          <a:lstStyle/>
          <a:p>
            <a:pPr defTabSz="457200"/>
            <a:r>
              <a:rPr lang="en-US" sz="2400" b="1" spc="400" dirty="0">
                <a:solidFill>
                  <a:srgbClr val="785803"/>
                </a:solidFill>
                <a:latin typeface="Gill Sans MT"/>
              </a:rPr>
              <a:t>SESSION 2</a:t>
            </a:r>
          </a:p>
        </p:txBody>
      </p:sp>
      <p:pic>
        <p:nvPicPr>
          <p:cNvPr id="12" name="Picture 11">
            <a:extLst>
              <a:ext uri="{FF2B5EF4-FFF2-40B4-BE49-F238E27FC236}">
                <a16:creationId xmlns="" xmlns:a16="http://schemas.microsoft.com/office/drawing/2014/main" id="{2AEA659A-8876-45D5-8206-BFBB39694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19828" y="1450676"/>
            <a:ext cx="3962743" cy="3956647"/>
          </a:xfrm>
          <a:prstGeom prst="rect">
            <a:avLst/>
          </a:prstGeom>
        </p:spPr>
      </p:pic>
    </p:spTree>
    <p:extLst>
      <p:ext uri="{BB962C8B-B14F-4D97-AF65-F5344CB8AC3E}">
        <p14:creationId xmlns:p14="http://schemas.microsoft.com/office/powerpoint/2010/main" val="745899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715997"/>
            <a:ext cx="10591800" cy="868364"/>
          </a:xfrm>
        </p:spPr>
        <p:txBody>
          <a:bodyPr>
            <a:normAutofit/>
          </a:bodyPr>
          <a:lstStyle/>
          <a:p>
            <a:r>
              <a:rPr lang="en-US" dirty="0"/>
              <a:t>Institutional Architecture for Recovery and Resilience</a:t>
            </a:r>
          </a:p>
        </p:txBody>
      </p:sp>
      <p:sp>
        <p:nvSpPr>
          <p:cNvPr id="3" name="Content Placeholder 2"/>
          <p:cNvSpPr>
            <a:spLocks noGrp="1"/>
          </p:cNvSpPr>
          <p:nvPr>
            <p:ph idx="1"/>
          </p:nvPr>
        </p:nvSpPr>
        <p:spPr>
          <a:xfrm>
            <a:off x="990600" y="2606900"/>
            <a:ext cx="10591800" cy="1676400"/>
          </a:xfrm>
        </p:spPr>
        <p:txBody>
          <a:bodyPr>
            <a:normAutofit/>
          </a:bodyPr>
          <a:lstStyle/>
          <a:p>
            <a:r>
              <a:rPr lang="en-US" sz="2800" dirty="0"/>
              <a:t>A tool and processes that are used to assess institutional capacity to contribute to recovery and resilience.</a:t>
            </a:r>
          </a:p>
          <a:p>
            <a:r>
              <a:rPr lang="en-US" sz="2800" dirty="0"/>
              <a:t>One the fundamental PfRR Building Blocks</a:t>
            </a:r>
          </a:p>
        </p:txBody>
      </p:sp>
    </p:spTree>
    <p:extLst>
      <p:ext uri="{BB962C8B-B14F-4D97-AF65-F5344CB8AC3E}">
        <p14:creationId xmlns:p14="http://schemas.microsoft.com/office/powerpoint/2010/main" val="947131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48873"/>
            <a:ext cx="10591800" cy="990600"/>
          </a:xfrm>
        </p:spPr>
        <p:txBody>
          <a:bodyPr>
            <a:normAutofit/>
          </a:bodyPr>
          <a:lstStyle/>
          <a:p>
            <a:r>
              <a:rPr lang="en-US" dirty="0"/>
              <a:t>Why IA4R?</a:t>
            </a:r>
          </a:p>
        </p:txBody>
      </p:sp>
      <p:sp>
        <p:nvSpPr>
          <p:cNvPr id="3" name="Content Placeholder 2"/>
          <p:cNvSpPr>
            <a:spLocks noGrp="1"/>
          </p:cNvSpPr>
          <p:nvPr>
            <p:ph idx="1"/>
          </p:nvPr>
        </p:nvSpPr>
        <p:spPr>
          <a:xfrm>
            <a:off x="990600" y="2439474"/>
            <a:ext cx="10591800" cy="2590799"/>
          </a:xfrm>
        </p:spPr>
        <p:txBody>
          <a:bodyPr>
            <a:normAutofit/>
          </a:bodyPr>
          <a:lstStyle/>
          <a:p>
            <a:pPr lvl="0">
              <a:buClr>
                <a:srgbClr val="333334"/>
              </a:buClr>
            </a:pPr>
            <a:r>
              <a:rPr lang="en-US" sz="2400" dirty="0">
                <a:solidFill>
                  <a:prstClr val="black">
                    <a:lumMod val="75000"/>
                    <a:lumOff val="25000"/>
                  </a:prstClr>
                </a:solidFill>
              </a:rPr>
              <a:t>To get an indication of the </a:t>
            </a:r>
            <a:r>
              <a:rPr lang="en-US" sz="2400" dirty="0">
                <a:solidFill>
                  <a:srgbClr val="EC453D"/>
                </a:solidFill>
              </a:rPr>
              <a:t>capacity</a:t>
            </a:r>
            <a:r>
              <a:rPr lang="en-US" sz="2400" dirty="0">
                <a:solidFill>
                  <a:prstClr val="black">
                    <a:lumMod val="75000"/>
                    <a:lumOff val="25000"/>
                  </a:prstClr>
                </a:solidFill>
              </a:rPr>
              <a:t> of specific types of institutions (such as UN Agencies, Ministries, Local Authorities, citizen interest groups, I/LNGOs, CBOs, FBOs, Development Committees, Associations and others), as well as the </a:t>
            </a:r>
            <a:r>
              <a:rPr lang="en-US" sz="2400" dirty="0">
                <a:solidFill>
                  <a:srgbClr val="EC453D"/>
                </a:solidFill>
              </a:rPr>
              <a:t>processes</a:t>
            </a:r>
            <a:r>
              <a:rPr lang="en-US" sz="2400" dirty="0">
                <a:solidFill>
                  <a:prstClr val="black">
                    <a:lumMod val="75000"/>
                    <a:lumOff val="25000"/>
                  </a:prstClr>
                </a:solidFill>
              </a:rPr>
              <a:t> through which these institutions interact towards a common goal. </a:t>
            </a:r>
          </a:p>
          <a:p>
            <a:pPr lvl="0">
              <a:buClr>
                <a:srgbClr val="333334"/>
              </a:buClr>
            </a:pPr>
            <a:r>
              <a:rPr lang="en-US" sz="2400" dirty="0">
                <a:solidFill>
                  <a:prstClr val="black">
                    <a:lumMod val="75000"/>
                    <a:lumOff val="25000"/>
                  </a:prstClr>
                </a:solidFill>
              </a:rPr>
              <a:t> To establish the capacity to undertake transparent, inclusive, predictable, and evidence-based changes that are </a:t>
            </a:r>
            <a:r>
              <a:rPr lang="en-US" sz="2400" dirty="0">
                <a:solidFill>
                  <a:srgbClr val="EC453D"/>
                </a:solidFill>
              </a:rPr>
              <a:t>fundamental</a:t>
            </a:r>
            <a:r>
              <a:rPr lang="en-US" sz="2400" dirty="0">
                <a:solidFill>
                  <a:prstClr val="black">
                    <a:lumMod val="75000"/>
                    <a:lumOff val="25000"/>
                  </a:prstClr>
                </a:solidFill>
              </a:rPr>
              <a:t> to improving resilience outcomes. </a:t>
            </a:r>
            <a:endParaRPr lang="en-US" sz="2400" dirty="0"/>
          </a:p>
        </p:txBody>
      </p:sp>
    </p:spTree>
    <p:extLst>
      <p:ext uri="{BB962C8B-B14F-4D97-AF65-F5344CB8AC3E}">
        <p14:creationId xmlns:p14="http://schemas.microsoft.com/office/powerpoint/2010/main" val="1440090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35994"/>
            <a:ext cx="10591800" cy="990600"/>
          </a:xfrm>
        </p:spPr>
        <p:txBody>
          <a:bodyPr>
            <a:normAutofit/>
          </a:bodyPr>
          <a:lstStyle/>
          <a:p>
            <a:r>
              <a:rPr lang="en-US" dirty="0"/>
              <a:t>Objectives of IA4R within the </a:t>
            </a:r>
            <a:r>
              <a:rPr lang="en-US" dirty="0" err="1"/>
              <a:t>PfRR</a:t>
            </a:r>
            <a:r>
              <a:rPr lang="en-US" dirty="0"/>
              <a:t> Context</a:t>
            </a:r>
          </a:p>
        </p:txBody>
      </p:sp>
      <p:sp>
        <p:nvSpPr>
          <p:cNvPr id="3" name="Content Placeholder 2"/>
          <p:cNvSpPr>
            <a:spLocks noGrp="1"/>
          </p:cNvSpPr>
          <p:nvPr>
            <p:ph idx="1"/>
          </p:nvPr>
        </p:nvSpPr>
        <p:spPr>
          <a:xfrm>
            <a:off x="990600" y="2426595"/>
            <a:ext cx="10591800" cy="2895600"/>
          </a:xfrm>
        </p:spPr>
        <p:txBody>
          <a:bodyPr>
            <a:normAutofit/>
          </a:bodyPr>
          <a:lstStyle/>
          <a:p>
            <a:pPr lvl="0"/>
            <a:r>
              <a:rPr lang="en-US" sz="2400" dirty="0"/>
              <a:t>Build a shared understanding of institutional architecture for Recovery and Resilience (IA4R).</a:t>
            </a:r>
          </a:p>
          <a:p>
            <a:pPr lvl="0"/>
            <a:r>
              <a:rPr lang="en-US" sz="2400" dirty="0"/>
              <a:t>Participate together in self-assessment and deliberations within PAs IA4R areas of inquiry.</a:t>
            </a:r>
          </a:p>
          <a:p>
            <a:pPr lvl="0"/>
            <a:r>
              <a:rPr lang="en-US" sz="2400" dirty="0"/>
              <a:t>Prioritize PAs  IA4R actions for improvement.</a:t>
            </a:r>
          </a:p>
          <a:p>
            <a:pPr lvl="0"/>
            <a:r>
              <a:rPr lang="en-US" sz="2400" dirty="0"/>
              <a:t>Reach consensus on a detailed prioritized PAs IA4R Improvement Plan.</a:t>
            </a:r>
          </a:p>
          <a:p>
            <a:endParaRPr lang="en-US" sz="2400" dirty="0"/>
          </a:p>
        </p:txBody>
      </p:sp>
    </p:spTree>
    <p:extLst>
      <p:ext uri="{BB962C8B-B14F-4D97-AF65-F5344CB8AC3E}">
        <p14:creationId xmlns:p14="http://schemas.microsoft.com/office/powerpoint/2010/main" val="2962111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77662"/>
            <a:ext cx="10591800" cy="990600"/>
          </a:xfrm>
        </p:spPr>
        <p:txBody>
          <a:bodyPr>
            <a:normAutofit/>
          </a:bodyPr>
          <a:lstStyle/>
          <a:p>
            <a:r>
              <a:rPr lang="en-US" dirty="0"/>
              <a:t>Components of IA4R</a:t>
            </a:r>
          </a:p>
        </p:txBody>
      </p:sp>
      <p:sp>
        <p:nvSpPr>
          <p:cNvPr id="3" name="Content Placeholder 2"/>
          <p:cNvSpPr>
            <a:spLocks noGrp="1"/>
          </p:cNvSpPr>
          <p:nvPr>
            <p:ph idx="1"/>
          </p:nvPr>
        </p:nvSpPr>
        <p:spPr>
          <a:xfrm>
            <a:off x="990600" y="2568263"/>
            <a:ext cx="10591800" cy="2895600"/>
          </a:xfrm>
        </p:spPr>
        <p:txBody>
          <a:bodyPr>
            <a:normAutofit/>
          </a:bodyPr>
          <a:lstStyle/>
          <a:p>
            <a:r>
              <a:rPr lang="en-US" sz="2800" dirty="0"/>
              <a:t>Identification of critical institutions (Linked to RPs)</a:t>
            </a:r>
          </a:p>
          <a:p>
            <a:r>
              <a:rPr lang="en-US" sz="2800" dirty="0"/>
              <a:t>Establishment of the Strengths, weaknesses and capacity gaps of institutions</a:t>
            </a:r>
          </a:p>
          <a:p>
            <a:r>
              <a:rPr lang="en-US" sz="2800" dirty="0"/>
              <a:t>A tool for Assessing Institutions</a:t>
            </a:r>
          </a:p>
          <a:p>
            <a:r>
              <a:rPr lang="en-US" sz="2800" dirty="0"/>
              <a:t>Development of an Institutional Improvement Action Plan</a:t>
            </a:r>
          </a:p>
        </p:txBody>
      </p:sp>
    </p:spTree>
    <p:extLst>
      <p:ext uri="{BB962C8B-B14F-4D97-AF65-F5344CB8AC3E}">
        <p14:creationId xmlns:p14="http://schemas.microsoft.com/office/powerpoint/2010/main" val="1053157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Institutional Strengths, Weaknesses, Capacity Gaps and Interventions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87759783"/>
              </p:ext>
            </p:extLst>
          </p:nvPr>
        </p:nvGraphicFramePr>
        <p:xfrm>
          <a:off x="990600" y="1897982"/>
          <a:ext cx="10515600" cy="4196077"/>
        </p:xfrm>
        <a:graphic>
          <a:graphicData uri="http://schemas.openxmlformats.org/drawingml/2006/table">
            <a:tbl>
              <a:tblPr firstRow="1" bandRow="1">
                <a:tableStyleId>{5C22544A-7EE6-4342-B048-85BDC9FD1C3A}</a:tableStyleId>
              </a:tblPr>
              <a:tblGrid>
                <a:gridCol w="1753595">
                  <a:extLst>
                    <a:ext uri="{9D8B030D-6E8A-4147-A177-3AD203B41FA5}">
                      <a16:colId xmlns="" xmlns:a16="http://schemas.microsoft.com/office/drawing/2014/main" val="20000"/>
                    </a:ext>
                  </a:extLst>
                </a:gridCol>
                <a:gridCol w="2439532">
                  <a:extLst>
                    <a:ext uri="{9D8B030D-6E8A-4147-A177-3AD203B41FA5}">
                      <a16:colId xmlns="" xmlns:a16="http://schemas.microsoft.com/office/drawing/2014/main" val="20001"/>
                    </a:ext>
                  </a:extLst>
                </a:gridCol>
                <a:gridCol w="1966991">
                  <a:extLst>
                    <a:ext uri="{9D8B030D-6E8A-4147-A177-3AD203B41FA5}">
                      <a16:colId xmlns="" xmlns:a16="http://schemas.microsoft.com/office/drawing/2014/main" val="20002"/>
                    </a:ext>
                  </a:extLst>
                </a:gridCol>
                <a:gridCol w="2059616">
                  <a:extLst>
                    <a:ext uri="{9D8B030D-6E8A-4147-A177-3AD203B41FA5}">
                      <a16:colId xmlns="" xmlns:a16="http://schemas.microsoft.com/office/drawing/2014/main" val="20003"/>
                    </a:ext>
                  </a:extLst>
                </a:gridCol>
                <a:gridCol w="2295866">
                  <a:extLst>
                    <a:ext uri="{9D8B030D-6E8A-4147-A177-3AD203B41FA5}">
                      <a16:colId xmlns="" xmlns:a16="http://schemas.microsoft.com/office/drawing/2014/main" val="20004"/>
                    </a:ext>
                  </a:extLst>
                </a:gridCol>
              </a:tblGrid>
              <a:tr h="921418">
                <a:tc>
                  <a:txBody>
                    <a:bodyPr/>
                    <a:lstStyle/>
                    <a:p>
                      <a:pPr marL="0" marR="0" algn="ctr">
                        <a:lnSpc>
                          <a:spcPct val="107000"/>
                        </a:lnSpc>
                        <a:spcBef>
                          <a:spcPts val="0"/>
                        </a:spcBef>
                        <a:spcAft>
                          <a:spcPts val="0"/>
                        </a:spcAft>
                      </a:pPr>
                      <a:r>
                        <a:rPr lang="en-US" sz="1600" b="0" dirty="0">
                          <a:effectLst/>
                          <a:latin typeface="Gill Sans MT" panose="020B0502020104020203" pitchFamily="34" charset="0"/>
                        </a:rPr>
                        <a:t>INSTITUTION </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nchor="ctr">
                    <a:solidFill>
                      <a:srgbClr val="203568"/>
                    </a:solidFill>
                  </a:tcPr>
                </a:tc>
                <a:tc>
                  <a:txBody>
                    <a:bodyPr/>
                    <a:lstStyle/>
                    <a:p>
                      <a:pPr marL="0" marR="0" algn="ctr">
                        <a:lnSpc>
                          <a:spcPct val="107000"/>
                        </a:lnSpc>
                        <a:spcBef>
                          <a:spcPts val="0"/>
                        </a:spcBef>
                        <a:spcAft>
                          <a:spcPts val="0"/>
                        </a:spcAft>
                      </a:pPr>
                      <a:r>
                        <a:rPr lang="en-US" sz="1600" b="0" dirty="0">
                          <a:effectLst/>
                          <a:latin typeface="Gill Sans MT" panose="020B0502020104020203" pitchFamily="34" charset="0"/>
                        </a:rPr>
                        <a:t>STRENGTHS </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nchor="ctr">
                    <a:solidFill>
                      <a:srgbClr val="203568"/>
                    </a:solidFill>
                  </a:tcPr>
                </a:tc>
                <a:tc>
                  <a:txBody>
                    <a:bodyPr/>
                    <a:lstStyle/>
                    <a:p>
                      <a:pPr marL="0" marR="0" algn="ctr">
                        <a:lnSpc>
                          <a:spcPct val="107000"/>
                        </a:lnSpc>
                        <a:spcBef>
                          <a:spcPts val="0"/>
                        </a:spcBef>
                        <a:spcAft>
                          <a:spcPts val="0"/>
                        </a:spcAft>
                      </a:pPr>
                      <a:r>
                        <a:rPr lang="en-US" sz="1600" b="0" dirty="0">
                          <a:effectLst/>
                          <a:latin typeface="Gill Sans MT" panose="020B0502020104020203" pitchFamily="34" charset="0"/>
                        </a:rPr>
                        <a:t>WEAKNESSES </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nchor="ctr">
                    <a:solidFill>
                      <a:srgbClr val="203568"/>
                    </a:solidFill>
                  </a:tcPr>
                </a:tc>
                <a:tc>
                  <a:txBody>
                    <a:bodyPr/>
                    <a:lstStyle/>
                    <a:p>
                      <a:pPr marL="0" marR="0" algn="ctr">
                        <a:lnSpc>
                          <a:spcPct val="107000"/>
                        </a:lnSpc>
                        <a:spcBef>
                          <a:spcPts val="0"/>
                        </a:spcBef>
                        <a:spcAft>
                          <a:spcPts val="0"/>
                        </a:spcAft>
                      </a:pPr>
                      <a:r>
                        <a:rPr lang="en-US" sz="1600" b="0" dirty="0">
                          <a:effectLst/>
                          <a:latin typeface="Gill Sans MT" panose="020B0502020104020203" pitchFamily="34" charset="0"/>
                        </a:rPr>
                        <a:t>CAPACITY GAPS</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nchor="ctr">
                    <a:solidFill>
                      <a:srgbClr val="203568"/>
                    </a:solidFill>
                  </a:tcPr>
                </a:tc>
                <a:tc>
                  <a:txBody>
                    <a:bodyPr/>
                    <a:lstStyle/>
                    <a:p>
                      <a:pPr marL="0" marR="0" algn="ctr">
                        <a:lnSpc>
                          <a:spcPct val="107000"/>
                        </a:lnSpc>
                        <a:spcBef>
                          <a:spcPts val="0"/>
                        </a:spcBef>
                        <a:spcAft>
                          <a:spcPts val="0"/>
                        </a:spcAft>
                      </a:pPr>
                      <a:r>
                        <a:rPr lang="en-US" sz="1600" b="0" dirty="0">
                          <a:effectLst/>
                          <a:latin typeface="Gill Sans MT" panose="020B0502020104020203" pitchFamily="34" charset="0"/>
                        </a:rPr>
                        <a:t>PROPOSED INTERVENTIONS</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nchor="ctr">
                    <a:solidFill>
                      <a:srgbClr val="203568"/>
                    </a:solidFill>
                  </a:tcPr>
                </a:tc>
                <a:extLst>
                  <a:ext uri="{0D108BD9-81ED-4DB2-BD59-A6C34878D82A}">
                    <a16:rowId xmlns="" xmlns:a16="http://schemas.microsoft.com/office/drawing/2014/main" val="10000"/>
                  </a:ext>
                </a:extLst>
              </a:tr>
              <a:tr h="556066">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494329">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556066">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556066">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556066">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556066">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L="51435" marR="51435" marT="0" marB="0"/>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050" b="0" dirty="0">
                        <a:effectLst/>
                        <a:latin typeface="Gill Sans MT" panose="020B0502020104020203"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900414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IA4R Tool</a:t>
            </a:r>
          </a:p>
        </p:txBody>
      </p:sp>
      <p:sp>
        <p:nvSpPr>
          <p:cNvPr id="3" name="Content Placeholder 2"/>
          <p:cNvSpPr>
            <a:spLocks noGrp="1"/>
          </p:cNvSpPr>
          <p:nvPr>
            <p:ph idx="1"/>
          </p:nvPr>
        </p:nvSpPr>
        <p:spPr/>
        <p:txBody>
          <a:bodyPr/>
          <a:lstStyle/>
          <a:p>
            <a:r>
              <a:rPr lang="en-US" dirty="0">
                <a:hlinkClick r:id="rId2" action="ppaction://hlinkfile"/>
              </a:rPr>
              <a:t>..\..\</a:t>
            </a:r>
            <a:r>
              <a:rPr lang="en-US" dirty="0" err="1">
                <a:hlinkClick r:id="rId2" action="ppaction://hlinkfile"/>
              </a:rPr>
              <a:t>Torit</a:t>
            </a:r>
            <a:r>
              <a:rPr lang="en-US" dirty="0">
                <a:hlinkClick r:id="rId2" action="ppaction://hlinkfile"/>
              </a:rPr>
              <a:t>\</a:t>
            </a:r>
            <a:r>
              <a:rPr lang="en-US" dirty="0" err="1">
                <a:hlinkClick r:id="rId2" action="ppaction://hlinkfile"/>
              </a:rPr>
              <a:t>Torit</a:t>
            </a:r>
            <a:r>
              <a:rPr lang="en-US" dirty="0">
                <a:hlinkClick r:id="rId2" action="ppaction://hlinkfile"/>
              </a:rPr>
              <a:t> IA4R\IA4R Tool_Torit_September9th_ 2019.docx</a:t>
            </a:r>
            <a:endParaRPr lang="en-US" dirty="0"/>
          </a:p>
        </p:txBody>
      </p:sp>
    </p:spTree>
    <p:extLst>
      <p:ext uri="{BB962C8B-B14F-4D97-AF65-F5344CB8AC3E}">
        <p14:creationId xmlns:p14="http://schemas.microsoft.com/office/powerpoint/2010/main" val="33690187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3B8B6D2-5CBF-4DCC-BD7A-28588F600760}"/>
              </a:ext>
            </a:extLst>
          </p:cNvPr>
          <p:cNvSpPr/>
          <p:nvPr/>
        </p:nvSpPr>
        <p:spPr>
          <a:xfrm>
            <a:off x="580574" y="0"/>
            <a:ext cx="11611426" cy="6858002"/>
          </a:xfrm>
          <a:prstGeom prst="rect">
            <a:avLst/>
          </a:prstGeom>
          <a:solidFill>
            <a:srgbClr val="203568"/>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1CD67804-2145-4368-A0BE-478E618E784F}"/>
              </a:ext>
            </a:extLst>
          </p:cNvPr>
          <p:cNvSpPr/>
          <p:nvPr/>
        </p:nvSpPr>
        <p:spPr>
          <a:xfrm>
            <a:off x="580571" y="2645123"/>
            <a:ext cx="8030029" cy="1567757"/>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Results from Administration of IA4R Tool</a:t>
            </a:r>
          </a:p>
        </p:txBody>
      </p:sp>
    </p:spTree>
    <p:extLst>
      <p:ext uri="{BB962C8B-B14F-4D97-AF65-F5344CB8AC3E}">
        <p14:creationId xmlns:p14="http://schemas.microsoft.com/office/powerpoint/2010/main" val="2385136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71725F-806B-4810-A6F5-BE2A4D224B4E}"/>
              </a:ext>
            </a:extLst>
          </p:cNvPr>
          <p:cNvSpPr>
            <a:spLocks noGrp="1"/>
          </p:cNvSpPr>
          <p:nvPr>
            <p:ph type="title"/>
          </p:nvPr>
        </p:nvSpPr>
        <p:spPr/>
        <p:txBody>
          <a:bodyPr>
            <a:noAutofit/>
          </a:bodyPr>
          <a:lstStyle/>
          <a:p>
            <a:r>
              <a:rPr lang="en-US" dirty="0"/>
              <a:t>Institutional Architecture: Pillar 1 Baseline</a:t>
            </a:r>
          </a:p>
        </p:txBody>
      </p:sp>
      <p:graphicFrame>
        <p:nvGraphicFramePr>
          <p:cNvPr id="5" name="Table 4">
            <a:extLst>
              <a:ext uri="{FF2B5EF4-FFF2-40B4-BE49-F238E27FC236}">
                <a16:creationId xmlns="" xmlns:a16="http://schemas.microsoft.com/office/drawing/2014/main" id="{E0F6456C-06C6-4918-AAB3-99AB6D84DEE1}"/>
              </a:ext>
            </a:extLst>
          </p:cNvPr>
          <p:cNvGraphicFramePr>
            <a:graphicFrameLocks noGrp="1"/>
          </p:cNvGraphicFramePr>
          <p:nvPr>
            <p:extLst>
              <p:ext uri="{D42A27DB-BD31-4B8C-83A1-F6EECF244321}">
                <p14:modId xmlns:p14="http://schemas.microsoft.com/office/powerpoint/2010/main" val="4112914914"/>
              </p:ext>
            </p:extLst>
          </p:nvPr>
        </p:nvGraphicFramePr>
        <p:xfrm>
          <a:off x="990600" y="1295401"/>
          <a:ext cx="10896601" cy="5465064"/>
        </p:xfrm>
        <a:graphic>
          <a:graphicData uri="http://schemas.openxmlformats.org/drawingml/2006/table">
            <a:tbl>
              <a:tblPr firstRow="1" firstCol="1" bandRow="1"/>
              <a:tblGrid>
                <a:gridCol w="6226858">
                  <a:extLst>
                    <a:ext uri="{9D8B030D-6E8A-4147-A177-3AD203B41FA5}">
                      <a16:colId xmlns="" xmlns:a16="http://schemas.microsoft.com/office/drawing/2014/main" val="1234622291"/>
                    </a:ext>
                  </a:extLst>
                </a:gridCol>
                <a:gridCol w="1556313">
                  <a:extLst>
                    <a:ext uri="{9D8B030D-6E8A-4147-A177-3AD203B41FA5}">
                      <a16:colId xmlns="" xmlns:a16="http://schemas.microsoft.com/office/drawing/2014/main" val="1666415727"/>
                    </a:ext>
                  </a:extLst>
                </a:gridCol>
                <a:gridCol w="1556715">
                  <a:extLst>
                    <a:ext uri="{9D8B030D-6E8A-4147-A177-3AD203B41FA5}">
                      <a16:colId xmlns="" xmlns:a16="http://schemas.microsoft.com/office/drawing/2014/main" val="818120473"/>
                    </a:ext>
                  </a:extLst>
                </a:gridCol>
                <a:gridCol w="1556715">
                  <a:extLst>
                    <a:ext uri="{9D8B030D-6E8A-4147-A177-3AD203B41FA5}">
                      <a16:colId xmlns="" xmlns:a16="http://schemas.microsoft.com/office/drawing/2014/main" val="3058825621"/>
                    </a:ext>
                  </a:extLst>
                </a:gridCol>
              </a:tblGrid>
              <a:tr h="211347">
                <a:tc>
                  <a:txBody>
                    <a:bodyPr/>
                    <a:lstStyle/>
                    <a:p>
                      <a:pPr marL="0" marR="0">
                        <a:spcBef>
                          <a:spcPts val="300"/>
                        </a:spcBef>
                        <a:spcAft>
                          <a:spcPts val="300"/>
                        </a:spcAft>
                        <a:tabLst>
                          <a:tab pos="960120" algn="l"/>
                        </a:tabLst>
                      </a:pPr>
                      <a:r>
                        <a:rPr lang="en-US" sz="11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 </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a:noFill/>
                    </a:lnL>
                    <a:lnR>
                      <a:noFill/>
                    </a:lnR>
                    <a:lnT>
                      <a:noFill/>
                    </a:lnT>
                    <a:lnB w="12700" cap="flat" cmpd="sng" algn="ctr">
                      <a:solidFill>
                        <a:srgbClr val="FFFFFF"/>
                      </a:solidFill>
                      <a:prstDash val="solid"/>
                      <a:round/>
                      <a:headEnd type="none" w="med" len="med"/>
                      <a:tailEnd type="none" w="med" len="med"/>
                    </a:lnB>
                    <a:solidFill>
                      <a:srgbClr val="FFFFFF"/>
                    </a:solidFill>
                  </a:tcPr>
                </a:tc>
                <a:tc gridSpan="3">
                  <a:txBody>
                    <a:bodyPr/>
                    <a:lstStyle/>
                    <a:p>
                      <a:pPr marL="0" marR="0" algn="ctr">
                        <a:spcBef>
                          <a:spcPts val="300"/>
                        </a:spcBef>
                        <a:spcAft>
                          <a:spcPts val="300"/>
                        </a:spcAft>
                      </a:pPr>
                      <a:r>
                        <a:rPr lang="en-US" sz="1100" b="1"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Score(%)</a:t>
                      </a:r>
                      <a:endParaRPr lang="en-US" sz="1100" b="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a:noFill/>
                    </a:lnL>
                    <a:lnR>
                      <a:noFill/>
                    </a:lnR>
                    <a:lnT>
                      <a:noFill/>
                    </a:lnT>
                    <a:lnB w="12700" cap="flat" cmpd="sng" algn="ctr">
                      <a:solidFill>
                        <a:srgbClr val="FFFFFF"/>
                      </a:solidFill>
                      <a:prstDash val="solid"/>
                      <a:round/>
                      <a:headEnd type="none" w="med" len="med"/>
                      <a:tailEnd type="none" w="med" len="med"/>
                    </a:lnB>
                    <a:solidFill>
                      <a:srgbClr val="203568"/>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78475874"/>
                  </a:ext>
                </a:extLst>
              </a:tr>
              <a:tr h="211347">
                <a:tc>
                  <a:txBody>
                    <a:bodyPr/>
                    <a:lstStyle/>
                    <a:p>
                      <a:pPr marL="0" marR="0">
                        <a:spcBef>
                          <a:spcPts val="300"/>
                        </a:spcBef>
                        <a:spcAft>
                          <a:spcPts val="300"/>
                        </a:spcAft>
                      </a:pPr>
                      <a:r>
                        <a:rPr lang="en-US" sz="1100" b="1"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Absorptive Capacity</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89A9D"/>
                    </a:solidFill>
                  </a:tcPr>
                </a:tc>
                <a:tc>
                  <a:txBody>
                    <a:bodyPr/>
                    <a:lstStyle/>
                    <a:p>
                      <a:pPr marL="0" marR="0" algn="ctr">
                        <a:spcBef>
                          <a:spcPts val="300"/>
                        </a:spcBef>
                        <a:spcAft>
                          <a:spcPts val="300"/>
                        </a:spcAft>
                      </a:pPr>
                      <a:r>
                        <a:rPr lang="en-US" sz="1100" b="1" dirty="0">
                          <a:solidFill>
                            <a:srgbClr val="0D0D0D"/>
                          </a:solidFill>
                          <a:effectLst/>
                          <a:latin typeface="Gill Sans MT" panose="020B0502020104020203" pitchFamily="34" charset="0"/>
                          <a:ea typeface="Calibri" panose="020F0502020204030204" pitchFamily="34" charset="0"/>
                          <a:cs typeface="Times New Roman" panose="02020603050405020304" pitchFamily="18" charset="0"/>
                        </a:rPr>
                        <a:t>Red  </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marL="0" marR="0" algn="ctr">
                        <a:spcBef>
                          <a:spcPts val="300"/>
                        </a:spcBef>
                        <a:spcAft>
                          <a:spcPts val="300"/>
                        </a:spcAft>
                      </a:pPr>
                      <a:r>
                        <a:rPr lang="en-US" sz="1100" b="1" dirty="0">
                          <a:solidFill>
                            <a:srgbClr val="0D0D0D"/>
                          </a:solidFill>
                          <a:effectLst/>
                          <a:latin typeface="Gill Sans MT" panose="020B0502020104020203" pitchFamily="34" charset="0"/>
                          <a:ea typeface="Calibri" panose="020F0502020204030204" pitchFamily="34" charset="0"/>
                          <a:cs typeface="Times New Roman" panose="02020603050405020304" pitchFamily="18" charset="0"/>
                        </a:rPr>
                        <a:t>Yellow </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marL="0" marR="0" algn="ctr">
                        <a:spcBef>
                          <a:spcPts val="300"/>
                        </a:spcBef>
                        <a:spcAft>
                          <a:spcPts val="300"/>
                        </a:spcAft>
                      </a:pPr>
                      <a:r>
                        <a:rPr lang="en-US" sz="1100" b="1" dirty="0">
                          <a:solidFill>
                            <a:srgbClr val="0D0D0D"/>
                          </a:solidFill>
                          <a:effectLst/>
                          <a:latin typeface="Gill Sans MT" panose="020B0502020104020203" pitchFamily="34" charset="0"/>
                          <a:ea typeface="Calibri" panose="020F0502020204030204" pitchFamily="34" charset="0"/>
                          <a:cs typeface="Times New Roman" panose="02020603050405020304" pitchFamily="18" charset="0"/>
                        </a:rPr>
                        <a:t>Green</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 xmlns:a16="http://schemas.microsoft.com/office/drawing/2014/main" val="1531259277"/>
                  </a:ext>
                </a:extLst>
              </a:tr>
              <a:tr h="362309">
                <a:tc>
                  <a:txBody>
                    <a:bodyPr/>
                    <a:lstStyle/>
                    <a:p>
                      <a:pPr marL="0" marR="0">
                        <a:spcBef>
                          <a:spcPts val="300"/>
                        </a:spcBef>
                        <a:spcAft>
                          <a:spcPts val="300"/>
                        </a:spcAft>
                      </a:pPr>
                      <a:r>
                        <a:rPr lang="en-US" sz="1100" i="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Institution is present and provides</a:t>
                      </a:r>
                      <a:r>
                        <a:rPr lang="en-US" sz="1100" i="1" baseline="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 security, peace building, reconciliation, social cohesion, conflict resolution and rule of law on a regular basis</a:t>
                      </a:r>
                      <a:endParaRPr lang="en-US" sz="1100" i="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indent="-19685"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1385064527"/>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County Department of Local Government</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16.7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72.2</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11.1</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518158801"/>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State and County Legislative</a:t>
                      </a:r>
                      <a:r>
                        <a:rPr lang="en-US" sz="1100" baseline="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 Councils</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44.4</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44.4</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11.1</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3603192843"/>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Peace Committees</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36.8</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57.4</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5.3</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3309412075"/>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Traditional Authorities</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15.8</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73.7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10.5</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3547431782"/>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NGOs,</a:t>
                      </a:r>
                      <a:r>
                        <a:rPr lang="en-US" sz="1100" baseline="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 CBOs, FBOs</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13.6</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59.1</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27.3</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4262933568"/>
                  </a:ext>
                </a:extLst>
              </a:tr>
              <a:tr h="211347">
                <a:tc>
                  <a:txBody>
                    <a:bodyPr/>
                    <a:lstStyle/>
                    <a:p>
                      <a:pPr marL="0" marR="0">
                        <a:spcBef>
                          <a:spcPts val="300"/>
                        </a:spcBef>
                        <a:spcAft>
                          <a:spcPts val="300"/>
                        </a:spcAft>
                      </a:pPr>
                      <a:r>
                        <a:rPr lang="en-US" sz="1100" b="1"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Adaptive Capacity</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89A9D"/>
                    </a:solidFill>
                  </a:tcPr>
                </a:tc>
                <a:tc>
                  <a:txBody>
                    <a:bodyPr/>
                    <a:lstStyle/>
                    <a:p>
                      <a:pPr marL="0" marR="0" indent="-19685"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endParaRPr lang="en-US" sz="11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1260729407"/>
                  </a:ext>
                </a:extLst>
              </a:tr>
              <a:tr h="211347">
                <a:tc>
                  <a:txBody>
                    <a:bodyPr/>
                    <a:lstStyle/>
                    <a:p>
                      <a:pPr marL="0" marR="0">
                        <a:spcBef>
                          <a:spcPts val="300"/>
                        </a:spcBef>
                        <a:spcAft>
                          <a:spcPts val="300"/>
                        </a:spcAft>
                      </a:pPr>
                      <a:r>
                        <a:rPr lang="en-US" sz="1100" i="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Institutions are shock aware (identified primary shocks</a:t>
                      </a:r>
                      <a:r>
                        <a:rPr lang="en-US" sz="1100" i="1" baseline="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 &amp; stressors, that impact the local community)</a:t>
                      </a:r>
                      <a:endParaRPr lang="en-US" sz="1100" i="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endParaRPr lang="en-US" sz="11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1470865544"/>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County Department of Local Government</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50.0</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27.8</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22.2</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2948498897"/>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State and County Legislative</a:t>
                      </a:r>
                      <a:r>
                        <a:rPr lang="en-US" sz="1100" baseline="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 Councils</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35.7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42.9</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21.4</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3293256491"/>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Peace Committees</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40.0</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53.3</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6.7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4293161954"/>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Traditional Authorities</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35.7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35.7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28.6</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4259891515"/>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NGOs,</a:t>
                      </a:r>
                      <a:r>
                        <a:rPr lang="en-US" sz="1100" baseline="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 CBOs, FBOs</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0</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61.1</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38.9</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10014"/>
                  </a:ext>
                </a:extLst>
              </a:tr>
              <a:tr h="211347">
                <a:tc>
                  <a:txBody>
                    <a:bodyPr/>
                    <a:lstStyle/>
                    <a:p>
                      <a:pPr marL="0" marR="0">
                        <a:spcBef>
                          <a:spcPts val="300"/>
                        </a:spcBef>
                        <a:spcAft>
                          <a:spcPts val="300"/>
                        </a:spcAft>
                      </a:pPr>
                      <a:r>
                        <a:rPr lang="en-US" sz="1100" b="1"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rPr>
                        <a:t>Transformative Capacity</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89A9D"/>
                    </a:solidFill>
                  </a:tcPr>
                </a:tc>
                <a:tc>
                  <a:txBody>
                    <a:bodyPr/>
                    <a:lstStyle/>
                    <a:p>
                      <a:pPr marL="0" marR="0" indent="-19685"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endParaRPr lang="en-US" sz="11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3634307188"/>
                  </a:ext>
                </a:extLst>
              </a:tr>
              <a:tr h="211347">
                <a:tc>
                  <a:txBody>
                    <a:bodyPr/>
                    <a:lstStyle/>
                    <a:p>
                      <a:pPr marL="0" marR="0">
                        <a:spcBef>
                          <a:spcPts val="300"/>
                        </a:spcBef>
                        <a:spcAft>
                          <a:spcPts val="300"/>
                        </a:spcAft>
                      </a:pPr>
                      <a:r>
                        <a:rPr lang="en-US" sz="1100" i="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Institutions’ stakeholders participate in preparedness and response planning</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endParaRPr lang="en-US" sz="11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1906372017"/>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County Department of Local Government</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38.9</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50.0</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11.1</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3534638767"/>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State and County Legislative</a:t>
                      </a:r>
                      <a:r>
                        <a:rPr lang="en-US" sz="1100" baseline="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 Councils</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43.8</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43.8</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12.5</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2880610366"/>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Peace Committees</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40.0</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46.7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13.3</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2839354543"/>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Traditional Authorities</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66.7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26.7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6.7</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6EC"/>
                    </a:solidFill>
                  </a:tcPr>
                </a:tc>
                <a:extLst>
                  <a:ext uri="{0D108BD9-81ED-4DB2-BD59-A6C34878D82A}">
                    <a16:rowId xmlns="" xmlns:a16="http://schemas.microsoft.com/office/drawing/2014/main" val="3971632432"/>
                  </a:ext>
                </a:extLst>
              </a:tr>
              <a:tr h="211347">
                <a:tc>
                  <a:txBody>
                    <a:bodyPr/>
                    <a:lstStyle/>
                    <a:p>
                      <a:pPr marL="0" marR="0">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NSAs (NGOs,</a:t>
                      </a:r>
                      <a:r>
                        <a:rPr lang="en-US" sz="1100" baseline="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 CBOs, FBOs, )</a:t>
                      </a:r>
                      <a:endPar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indent="-19685"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15.8</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42.1</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tc>
                  <a:txBody>
                    <a:bodyPr/>
                    <a:lstStyle/>
                    <a:p>
                      <a:pPr marL="0" marR="0" algn="ctr">
                        <a:spcBef>
                          <a:spcPts val="300"/>
                        </a:spcBef>
                        <a:spcAft>
                          <a:spcPts val="300"/>
                        </a:spcAft>
                      </a:pPr>
                      <a:r>
                        <a:rPr lang="en-US" sz="11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rPr>
                        <a:t>42.1</a:t>
                      </a:r>
                    </a:p>
                  </a:txBody>
                  <a:tcPr marL="54864" marR="54864"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F5"/>
                    </a:solidFill>
                  </a:tcPr>
                </a:tc>
                <a:extLst>
                  <a:ext uri="{0D108BD9-81ED-4DB2-BD59-A6C34878D82A}">
                    <a16:rowId xmlns="" xmlns:a16="http://schemas.microsoft.com/office/drawing/2014/main" val="2748529245"/>
                  </a:ext>
                </a:extLst>
              </a:tr>
            </a:tbl>
          </a:graphicData>
        </a:graphic>
      </p:graphicFrame>
    </p:spTree>
    <p:extLst>
      <p:ext uri="{BB962C8B-B14F-4D97-AF65-F5344CB8AC3E}">
        <p14:creationId xmlns:p14="http://schemas.microsoft.com/office/powerpoint/2010/main" val="2071764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646315-22FB-4780-A7FF-C57927F8D89A}"/>
              </a:ext>
            </a:extLst>
          </p:cNvPr>
          <p:cNvSpPr/>
          <p:nvPr/>
        </p:nvSpPr>
        <p:spPr>
          <a:xfrm>
            <a:off x="580574" y="1"/>
            <a:ext cx="11611426" cy="6858001"/>
          </a:xfrm>
          <a:prstGeom prst="rect">
            <a:avLst/>
          </a:prstGeom>
          <a:solidFill>
            <a:srgbClr val="FAB82B"/>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A43A4BFA-718E-46CF-86A1-1556B633C379}"/>
              </a:ext>
            </a:extLst>
          </p:cNvPr>
          <p:cNvSpPr/>
          <p:nvPr/>
        </p:nvSpPr>
        <p:spPr>
          <a:xfrm>
            <a:off x="580571" y="2645123"/>
            <a:ext cx="6429829" cy="1567757"/>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Resilience </a:t>
            </a:r>
            <a:r>
              <a:rPr lang="en-US" sz="3600" kern="0" dirty="0" smtClean="0">
                <a:solidFill>
                  <a:srgbClr val="FFFFFF"/>
                </a:solidFill>
                <a:latin typeface="Gill Sans MT"/>
              </a:rPr>
              <a:t>Profiles</a:t>
            </a:r>
            <a:endParaRPr lang="en-US" sz="3600" kern="0" dirty="0">
              <a:solidFill>
                <a:srgbClr val="FFFFFF"/>
              </a:solidFill>
              <a:latin typeface="Gill Sans MT"/>
            </a:endParaRPr>
          </a:p>
        </p:txBody>
      </p:sp>
      <p:sp>
        <p:nvSpPr>
          <p:cNvPr id="9" name="TextBox 8">
            <a:extLst>
              <a:ext uri="{FF2B5EF4-FFF2-40B4-BE49-F238E27FC236}">
                <a16:creationId xmlns="" xmlns:a16="http://schemas.microsoft.com/office/drawing/2014/main" id="{309F0D1E-BAA2-4C48-B2EE-C3866FE0A237}"/>
              </a:ext>
            </a:extLst>
          </p:cNvPr>
          <p:cNvSpPr txBox="1"/>
          <p:nvPr/>
        </p:nvSpPr>
        <p:spPr>
          <a:xfrm>
            <a:off x="1905000" y="2133600"/>
            <a:ext cx="2819400" cy="369332"/>
          </a:xfrm>
          <a:prstGeom prst="rect">
            <a:avLst/>
          </a:prstGeom>
          <a:noFill/>
        </p:spPr>
        <p:txBody>
          <a:bodyPr wrap="square" lIns="0" tIns="0" rIns="0" bIns="0" rtlCol="0">
            <a:spAutoFit/>
          </a:bodyPr>
          <a:lstStyle/>
          <a:p>
            <a:pPr defTabSz="457200"/>
            <a:r>
              <a:rPr lang="en-US" sz="2400" b="1" spc="400" dirty="0">
                <a:solidFill>
                  <a:srgbClr val="785803"/>
                </a:solidFill>
                <a:latin typeface="Gill Sans MT"/>
              </a:rPr>
              <a:t>SESSION 1</a:t>
            </a:r>
          </a:p>
        </p:txBody>
      </p:sp>
      <p:pic>
        <p:nvPicPr>
          <p:cNvPr id="12" name="Picture 11">
            <a:extLst>
              <a:ext uri="{FF2B5EF4-FFF2-40B4-BE49-F238E27FC236}">
                <a16:creationId xmlns="" xmlns:a16="http://schemas.microsoft.com/office/drawing/2014/main" id="{2AEA659A-8876-45D5-8206-BFBB39694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19828" y="1450676"/>
            <a:ext cx="3962743" cy="3956647"/>
          </a:xfrm>
          <a:prstGeom prst="rect">
            <a:avLst/>
          </a:prstGeom>
        </p:spPr>
      </p:pic>
    </p:spTree>
    <p:extLst>
      <p:ext uri="{BB962C8B-B14F-4D97-AF65-F5344CB8AC3E}">
        <p14:creationId xmlns:p14="http://schemas.microsoft.com/office/powerpoint/2010/main" val="3144737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Institutional Improvement Action Plan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2178979"/>
              </p:ext>
            </p:extLst>
          </p:nvPr>
        </p:nvGraphicFramePr>
        <p:xfrm>
          <a:off x="990600" y="1470338"/>
          <a:ext cx="10591800" cy="5070286"/>
        </p:xfrm>
        <a:graphic>
          <a:graphicData uri="http://schemas.openxmlformats.org/drawingml/2006/table">
            <a:tbl>
              <a:tblPr firstRow="1" bandRow="1">
                <a:tableStyleId>{5C22544A-7EE6-4342-B048-85BDC9FD1C3A}</a:tableStyleId>
              </a:tblPr>
              <a:tblGrid>
                <a:gridCol w="2118360">
                  <a:extLst>
                    <a:ext uri="{9D8B030D-6E8A-4147-A177-3AD203B41FA5}">
                      <a16:colId xmlns="" xmlns:a16="http://schemas.microsoft.com/office/drawing/2014/main" val="20000"/>
                    </a:ext>
                  </a:extLst>
                </a:gridCol>
                <a:gridCol w="2118360">
                  <a:extLst>
                    <a:ext uri="{9D8B030D-6E8A-4147-A177-3AD203B41FA5}">
                      <a16:colId xmlns="" xmlns:a16="http://schemas.microsoft.com/office/drawing/2014/main" val="20001"/>
                    </a:ext>
                  </a:extLst>
                </a:gridCol>
                <a:gridCol w="2118360">
                  <a:extLst>
                    <a:ext uri="{9D8B030D-6E8A-4147-A177-3AD203B41FA5}">
                      <a16:colId xmlns="" xmlns:a16="http://schemas.microsoft.com/office/drawing/2014/main" val="20002"/>
                    </a:ext>
                  </a:extLst>
                </a:gridCol>
                <a:gridCol w="2118360">
                  <a:extLst>
                    <a:ext uri="{9D8B030D-6E8A-4147-A177-3AD203B41FA5}">
                      <a16:colId xmlns="" xmlns:a16="http://schemas.microsoft.com/office/drawing/2014/main" val="20003"/>
                    </a:ext>
                  </a:extLst>
                </a:gridCol>
                <a:gridCol w="2118360">
                  <a:extLst>
                    <a:ext uri="{9D8B030D-6E8A-4147-A177-3AD203B41FA5}">
                      <a16:colId xmlns="" xmlns:a16="http://schemas.microsoft.com/office/drawing/2014/main" val="20004"/>
                    </a:ext>
                  </a:extLst>
                </a:gridCol>
              </a:tblGrid>
              <a:tr h="1501462">
                <a:tc>
                  <a:txBody>
                    <a:bodyPr/>
                    <a:lstStyle/>
                    <a:p>
                      <a:pPr marL="0" marR="0">
                        <a:lnSpc>
                          <a:spcPct val="107000"/>
                        </a:lnSpc>
                        <a:spcBef>
                          <a:spcPts val="0"/>
                        </a:spcBef>
                        <a:spcAft>
                          <a:spcPts val="0"/>
                        </a:spcAft>
                      </a:pPr>
                      <a:r>
                        <a:rPr lang="en-US" sz="1600" b="0" dirty="0">
                          <a:effectLst/>
                          <a:latin typeface="Gill Sans MT" panose="020B0502020104020203" pitchFamily="34" charset="0"/>
                        </a:rPr>
                        <a:t>Concrete Action or Activity (must be a low hanging fruit) </a:t>
                      </a:r>
                    </a:p>
                    <a:p>
                      <a:pPr marL="0" marR="0">
                        <a:lnSpc>
                          <a:spcPct val="107000"/>
                        </a:lnSpc>
                        <a:spcBef>
                          <a:spcPts val="0"/>
                        </a:spcBef>
                        <a:spcAft>
                          <a:spcPts val="0"/>
                        </a:spcAft>
                      </a:pPr>
                      <a:r>
                        <a:rPr lang="en-US" sz="1600" b="0" dirty="0">
                          <a:effectLst/>
                          <a:latin typeface="Gill Sans MT" panose="020B0502020104020203" pitchFamily="34" charset="0"/>
                        </a:rPr>
                        <a:t> </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solidFill>
                      <a:srgbClr val="203568"/>
                    </a:solidFill>
                  </a:tcPr>
                </a:tc>
                <a:tc>
                  <a:txBody>
                    <a:bodyPr/>
                    <a:lstStyle/>
                    <a:p>
                      <a:pPr marL="0" marR="0">
                        <a:lnSpc>
                          <a:spcPct val="107000"/>
                        </a:lnSpc>
                        <a:spcBef>
                          <a:spcPts val="0"/>
                        </a:spcBef>
                        <a:spcAft>
                          <a:spcPts val="0"/>
                        </a:spcAft>
                      </a:pPr>
                      <a:r>
                        <a:rPr lang="en-US" sz="1600" b="0" dirty="0">
                          <a:effectLst/>
                          <a:latin typeface="Gill Sans MT" panose="020B0502020104020203" pitchFamily="34" charset="0"/>
                        </a:rPr>
                        <a:t>Why it is important to do this (also link to IA4R framework elements)</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solidFill>
                      <a:srgbClr val="203568"/>
                    </a:solidFill>
                  </a:tcPr>
                </a:tc>
                <a:tc>
                  <a:txBody>
                    <a:bodyPr/>
                    <a:lstStyle/>
                    <a:p>
                      <a:pPr marL="0" marR="0">
                        <a:lnSpc>
                          <a:spcPct val="107000"/>
                        </a:lnSpc>
                        <a:spcBef>
                          <a:spcPts val="0"/>
                        </a:spcBef>
                        <a:spcAft>
                          <a:spcPts val="0"/>
                        </a:spcAft>
                      </a:pPr>
                      <a:r>
                        <a:rPr lang="en-US" sz="1600" b="0" dirty="0">
                          <a:effectLst/>
                          <a:latin typeface="Gill Sans MT" panose="020B0502020104020203" pitchFamily="34" charset="0"/>
                        </a:rPr>
                        <a:t>Sub-activities – the steps or smaller activities that need to be taken</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solidFill>
                      <a:srgbClr val="203568"/>
                    </a:solidFill>
                  </a:tcPr>
                </a:tc>
                <a:tc>
                  <a:txBody>
                    <a:bodyPr/>
                    <a:lstStyle/>
                    <a:p>
                      <a:pPr marL="0" marR="0">
                        <a:lnSpc>
                          <a:spcPct val="107000"/>
                        </a:lnSpc>
                        <a:spcBef>
                          <a:spcPts val="0"/>
                        </a:spcBef>
                        <a:spcAft>
                          <a:spcPts val="0"/>
                        </a:spcAft>
                      </a:pPr>
                      <a:r>
                        <a:rPr lang="en-US" sz="1600" b="0" dirty="0">
                          <a:effectLst/>
                          <a:latin typeface="Gill Sans MT" panose="020B0502020104020203" pitchFamily="34" charset="0"/>
                        </a:rPr>
                        <a:t>Timeline for delivery (short term &lt; 6 months; medium term = 1 year; long term 2 years)</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solidFill>
                      <a:srgbClr val="203568"/>
                    </a:solidFill>
                  </a:tcPr>
                </a:tc>
                <a:tc>
                  <a:txBody>
                    <a:bodyPr/>
                    <a:lstStyle/>
                    <a:p>
                      <a:pPr marL="0" marR="0">
                        <a:lnSpc>
                          <a:spcPct val="107000"/>
                        </a:lnSpc>
                        <a:spcBef>
                          <a:spcPts val="0"/>
                        </a:spcBef>
                        <a:spcAft>
                          <a:spcPts val="0"/>
                        </a:spcAft>
                      </a:pPr>
                      <a:r>
                        <a:rPr lang="en-US" sz="1600" b="0" dirty="0">
                          <a:effectLst/>
                          <a:latin typeface="Gill Sans MT" panose="020B0502020104020203" pitchFamily="34" charset="0"/>
                        </a:rPr>
                        <a:t>Lead implementer &amp; others who’ll be involved (start with lead and list partners/ collaborators)</a:t>
                      </a:r>
                      <a:endParaRPr lang="en-US" sz="16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solidFill>
                      <a:srgbClr val="203568"/>
                    </a:solidFill>
                  </a:tcPr>
                </a:tc>
                <a:extLst>
                  <a:ext uri="{0D108BD9-81ED-4DB2-BD59-A6C34878D82A}">
                    <a16:rowId xmlns="" xmlns:a16="http://schemas.microsoft.com/office/drawing/2014/main" val="10000"/>
                  </a:ext>
                </a:extLst>
              </a:tr>
              <a:tr h="396536">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dirty="0">
                          <a:effectLst/>
                          <a:latin typeface="Gill Sans MT" panose="020B0502020104020203" pitchFamily="34" charset="0"/>
                        </a:rPr>
                        <a:t> </a:t>
                      </a: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dirty="0">
                          <a:effectLst/>
                          <a:latin typeface="Gill Sans MT" panose="020B0502020104020203" pitchFamily="34" charset="0"/>
                        </a:rPr>
                        <a:t> </a:t>
                      </a: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10001"/>
                  </a:ext>
                </a:extLst>
              </a:tr>
              <a:tr h="396536">
                <a:tc>
                  <a:txBody>
                    <a:bodyPr/>
                    <a:lstStyle/>
                    <a:p>
                      <a:pPr marL="0" marR="0">
                        <a:lnSpc>
                          <a:spcPct val="107000"/>
                        </a:lnSpc>
                        <a:spcBef>
                          <a:spcPts val="0"/>
                        </a:spcBef>
                        <a:spcAft>
                          <a:spcPts val="0"/>
                        </a:spcAft>
                      </a:pPr>
                      <a:r>
                        <a:rPr lang="en-US" sz="1000" b="0" dirty="0">
                          <a:effectLst/>
                          <a:latin typeface="Gill Sans MT" panose="020B0502020104020203" pitchFamily="34" charset="0"/>
                        </a:rPr>
                        <a:t> </a:t>
                      </a: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dirty="0">
                          <a:effectLst/>
                          <a:latin typeface="Gill Sans MT" panose="020B0502020104020203" pitchFamily="34" charset="0"/>
                        </a:rPr>
                        <a:t> </a:t>
                      </a: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10002"/>
                  </a:ext>
                </a:extLst>
              </a:tr>
              <a:tr h="396536">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dirty="0">
                          <a:effectLst/>
                          <a:latin typeface="Gill Sans MT" panose="020B0502020104020203" pitchFamily="34" charset="0"/>
                        </a:rPr>
                        <a:t> </a:t>
                      </a: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10003"/>
                  </a:ext>
                </a:extLst>
              </a:tr>
              <a:tr h="396536">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dirty="0">
                          <a:effectLst/>
                          <a:latin typeface="Gill Sans MT" panose="020B0502020104020203" pitchFamily="34" charset="0"/>
                        </a:rPr>
                        <a:t> </a:t>
                      </a: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a:effectLst/>
                          <a:latin typeface="Gill Sans MT" panose="020B0502020104020203" pitchFamily="34" charset="0"/>
                        </a:rPr>
                        <a:t> </a:t>
                      </a: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r>
                        <a:rPr lang="en-US" sz="1000" b="0" dirty="0">
                          <a:effectLst/>
                          <a:latin typeface="Gill Sans MT" panose="020B0502020104020203" pitchFamily="34" charset="0"/>
                        </a:rPr>
                        <a:t> </a:t>
                      </a: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10004"/>
                  </a:ext>
                </a:extLst>
              </a:tr>
              <a:tr h="396536">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301149760"/>
                  </a:ext>
                </a:extLst>
              </a:tr>
              <a:tr h="396536">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762048410"/>
                  </a:ext>
                </a:extLst>
              </a:tr>
              <a:tr h="396536">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1735403520"/>
                  </a:ext>
                </a:extLst>
              </a:tr>
              <a:tr h="396536">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2484962477"/>
                  </a:ext>
                </a:extLst>
              </a:tr>
              <a:tr h="396536">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tc>
                  <a:txBody>
                    <a:bodyPr/>
                    <a:lstStyle/>
                    <a:p>
                      <a:pPr marL="0" marR="0">
                        <a:lnSpc>
                          <a:spcPct val="107000"/>
                        </a:lnSpc>
                        <a:spcBef>
                          <a:spcPts val="0"/>
                        </a:spcBef>
                        <a:spcAft>
                          <a:spcPts val="0"/>
                        </a:spcAft>
                      </a:pPr>
                      <a:endParaRPr lang="en-US" sz="1000" b="0" dirty="0">
                        <a:effectLst/>
                        <a:latin typeface="Gill Sans MT" panose="020B0502020104020203" pitchFamily="34" charset="0"/>
                        <a:ea typeface="Calibri" panose="020F0502020204030204" pitchFamily="34" charset="0"/>
                        <a:cs typeface="Times New Roman" panose="02020603050405020304" pitchFamily="18" charset="0"/>
                      </a:endParaRPr>
                    </a:p>
                  </a:txBody>
                  <a:tcPr marT="73152" marB="73152"/>
                </a:tc>
                <a:extLst>
                  <a:ext uri="{0D108BD9-81ED-4DB2-BD59-A6C34878D82A}">
                    <a16:rowId xmlns="" xmlns:a16="http://schemas.microsoft.com/office/drawing/2014/main" val="2824673763"/>
                  </a:ext>
                </a:extLst>
              </a:tr>
            </a:tbl>
          </a:graphicData>
        </a:graphic>
      </p:graphicFrame>
    </p:spTree>
    <p:extLst>
      <p:ext uri="{BB962C8B-B14F-4D97-AF65-F5344CB8AC3E}">
        <p14:creationId xmlns:p14="http://schemas.microsoft.com/office/powerpoint/2010/main" val="3810559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97359"/>
            <a:ext cx="10591800" cy="990600"/>
          </a:xfrm>
        </p:spPr>
        <p:txBody>
          <a:bodyPr>
            <a:normAutofit/>
          </a:bodyPr>
          <a:lstStyle/>
          <a:p>
            <a:r>
              <a:rPr lang="en-US" dirty="0"/>
              <a:t>Key Lessons from IA4R</a:t>
            </a:r>
          </a:p>
        </p:txBody>
      </p:sp>
      <p:sp>
        <p:nvSpPr>
          <p:cNvPr id="3" name="Content Placeholder 2"/>
          <p:cNvSpPr>
            <a:spLocks noGrp="1"/>
          </p:cNvSpPr>
          <p:nvPr>
            <p:ph idx="1"/>
          </p:nvPr>
        </p:nvSpPr>
        <p:spPr>
          <a:xfrm>
            <a:off x="990600" y="2387960"/>
            <a:ext cx="10591800" cy="2667000"/>
          </a:xfrm>
        </p:spPr>
        <p:txBody>
          <a:bodyPr/>
          <a:lstStyle/>
          <a:p>
            <a:r>
              <a:rPr lang="en-US" sz="2800" dirty="0"/>
              <a:t>It provides for identification, assessment and development of interventions to fill capacity gaps for institutions that are critical for the success of </a:t>
            </a:r>
            <a:r>
              <a:rPr lang="en-US" sz="2800" dirty="0" err="1"/>
              <a:t>PfRR</a:t>
            </a:r>
            <a:endParaRPr lang="en-US" sz="2800" dirty="0"/>
          </a:p>
          <a:p>
            <a:r>
              <a:rPr lang="en-US" sz="2800" dirty="0"/>
              <a:t>It lays the ground for Activity mapping</a:t>
            </a:r>
          </a:p>
          <a:p>
            <a:r>
              <a:rPr lang="en-US" sz="2800" dirty="0"/>
              <a:t>Assists in the development of the JWP </a:t>
            </a:r>
          </a:p>
          <a:p>
            <a:endParaRPr lang="en-US" dirty="0"/>
          </a:p>
        </p:txBody>
      </p:sp>
    </p:spTree>
    <p:extLst>
      <p:ext uri="{BB962C8B-B14F-4D97-AF65-F5344CB8AC3E}">
        <p14:creationId xmlns:p14="http://schemas.microsoft.com/office/powerpoint/2010/main" val="23214443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646315-22FB-4780-A7FF-C57927F8D89A}"/>
              </a:ext>
            </a:extLst>
          </p:cNvPr>
          <p:cNvSpPr/>
          <p:nvPr/>
        </p:nvSpPr>
        <p:spPr>
          <a:xfrm>
            <a:off x="580574" y="1"/>
            <a:ext cx="11611426" cy="6858001"/>
          </a:xfrm>
          <a:prstGeom prst="rect">
            <a:avLst/>
          </a:prstGeom>
          <a:solidFill>
            <a:srgbClr val="FAB82B"/>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A43A4BFA-718E-46CF-86A1-1556B633C379}"/>
              </a:ext>
            </a:extLst>
          </p:cNvPr>
          <p:cNvSpPr/>
          <p:nvPr/>
        </p:nvSpPr>
        <p:spPr>
          <a:xfrm>
            <a:off x="580571" y="2645123"/>
            <a:ext cx="6429829" cy="1567757"/>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Inclusive Champions Group </a:t>
            </a:r>
          </a:p>
        </p:txBody>
      </p:sp>
      <p:sp>
        <p:nvSpPr>
          <p:cNvPr id="9" name="TextBox 8">
            <a:extLst>
              <a:ext uri="{FF2B5EF4-FFF2-40B4-BE49-F238E27FC236}">
                <a16:creationId xmlns="" xmlns:a16="http://schemas.microsoft.com/office/drawing/2014/main" id="{309F0D1E-BAA2-4C48-B2EE-C3866FE0A237}"/>
              </a:ext>
            </a:extLst>
          </p:cNvPr>
          <p:cNvSpPr txBox="1"/>
          <p:nvPr/>
        </p:nvSpPr>
        <p:spPr>
          <a:xfrm>
            <a:off x="1905000" y="2133600"/>
            <a:ext cx="2819400" cy="369332"/>
          </a:xfrm>
          <a:prstGeom prst="rect">
            <a:avLst/>
          </a:prstGeom>
          <a:noFill/>
        </p:spPr>
        <p:txBody>
          <a:bodyPr wrap="square" lIns="0" tIns="0" rIns="0" bIns="0" rtlCol="0">
            <a:spAutoFit/>
          </a:bodyPr>
          <a:lstStyle/>
          <a:p>
            <a:pPr defTabSz="457200"/>
            <a:r>
              <a:rPr lang="en-US" sz="2400" b="1" spc="400" dirty="0">
                <a:solidFill>
                  <a:srgbClr val="785803"/>
                </a:solidFill>
                <a:latin typeface="Gill Sans MT"/>
              </a:rPr>
              <a:t>SESSION 3</a:t>
            </a:r>
          </a:p>
        </p:txBody>
      </p:sp>
      <p:pic>
        <p:nvPicPr>
          <p:cNvPr id="12" name="Picture 11">
            <a:extLst>
              <a:ext uri="{FF2B5EF4-FFF2-40B4-BE49-F238E27FC236}">
                <a16:creationId xmlns="" xmlns:a16="http://schemas.microsoft.com/office/drawing/2014/main" id="{2AEA659A-8876-45D5-8206-BFBB39694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2876" y="1450676"/>
            <a:ext cx="3956647" cy="3956647"/>
          </a:xfrm>
          <a:prstGeom prst="rect">
            <a:avLst/>
          </a:prstGeom>
        </p:spPr>
      </p:pic>
    </p:spTree>
    <p:extLst>
      <p:ext uri="{BB962C8B-B14F-4D97-AF65-F5344CB8AC3E}">
        <p14:creationId xmlns:p14="http://schemas.microsoft.com/office/powerpoint/2010/main" val="3615052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Inclusive Champions Group (ICG)</a:t>
            </a:r>
          </a:p>
        </p:txBody>
      </p:sp>
      <p:sp>
        <p:nvSpPr>
          <p:cNvPr id="3" name="Content Placeholder 2"/>
          <p:cNvSpPr>
            <a:spLocks noGrp="1"/>
          </p:cNvSpPr>
          <p:nvPr>
            <p:ph idx="1"/>
          </p:nvPr>
        </p:nvSpPr>
        <p:spPr>
          <a:xfrm>
            <a:off x="990600" y="1447800"/>
            <a:ext cx="10591800" cy="5257800"/>
          </a:xfrm>
        </p:spPr>
        <p:txBody>
          <a:bodyPr>
            <a:noAutofit/>
          </a:bodyPr>
          <a:lstStyle/>
          <a:p>
            <a:pPr marL="0" indent="0">
              <a:buNone/>
            </a:pPr>
            <a:r>
              <a:rPr lang="en-US" sz="2400" b="1" dirty="0">
                <a:solidFill>
                  <a:srgbClr val="EC453D"/>
                </a:solidFill>
              </a:rPr>
              <a:t>Overview of the Inclusive Champions Group</a:t>
            </a:r>
            <a:endParaRPr lang="en-US" sz="2400" dirty="0">
              <a:solidFill>
                <a:srgbClr val="EC453D"/>
              </a:solidFill>
            </a:endParaRPr>
          </a:p>
          <a:p>
            <a:r>
              <a:rPr lang="en-US" sz="2100" dirty="0"/>
              <a:t>Inclusive Champions Group (ICG) is the leadership body operating  across all levels to provide vision, raise community awareness, represent and connect their Partnership areas with the outer constituency, and leverage resources and ensure full and inclusive participation internally and externally. </a:t>
            </a:r>
          </a:p>
          <a:p>
            <a:r>
              <a:rPr lang="en-US" sz="2100" dirty="0"/>
              <a:t>It is agreed that an effective, passionate and dedicated ICG, combining  different forms of knowledge, will help create an enabling environment for partners to work  collaboratively despite the challenges.</a:t>
            </a:r>
          </a:p>
          <a:p>
            <a:r>
              <a:rPr lang="en-US" sz="2100" dirty="0"/>
              <a:t>The ICG is made up of a  group of local stakeholders representing the various demographics and categories within the Partnership areas selected and mandated to represent their various constituencies in the planning, implementation, monitoring and propagation of the ideals and programs of the Partnership for Recovery and resilience within the partnership areas.</a:t>
            </a:r>
          </a:p>
          <a:p>
            <a:pPr marL="0" indent="0">
              <a:buNone/>
            </a:pPr>
            <a:r>
              <a:rPr lang="en-US" sz="2100" dirty="0"/>
              <a:t> </a:t>
            </a:r>
          </a:p>
        </p:txBody>
      </p:sp>
    </p:spTree>
    <p:extLst>
      <p:ext uri="{BB962C8B-B14F-4D97-AF65-F5344CB8AC3E}">
        <p14:creationId xmlns:p14="http://schemas.microsoft.com/office/powerpoint/2010/main" val="2064100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066800"/>
            <a:ext cx="10591800" cy="990600"/>
          </a:xfrm>
        </p:spPr>
        <p:txBody>
          <a:bodyPr/>
          <a:lstStyle/>
          <a:p>
            <a:pPr algn="l"/>
            <a:r>
              <a:rPr lang="en-US" dirty="0"/>
              <a:t>Inclusive Champions Group (ICG)</a:t>
            </a:r>
          </a:p>
        </p:txBody>
      </p:sp>
      <p:sp>
        <p:nvSpPr>
          <p:cNvPr id="3" name="Content Placeholder 2"/>
          <p:cNvSpPr>
            <a:spLocks noGrp="1"/>
          </p:cNvSpPr>
          <p:nvPr>
            <p:ph idx="1"/>
          </p:nvPr>
        </p:nvSpPr>
        <p:spPr>
          <a:xfrm>
            <a:off x="1143000" y="2174384"/>
            <a:ext cx="10439400" cy="3505200"/>
          </a:xfrm>
        </p:spPr>
        <p:txBody>
          <a:bodyPr>
            <a:normAutofit fontScale="25000" lnSpcReduction="20000"/>
          </a:bodyPr>
          <a:lstStyle/>
          <a:p>
            <a:pPr marL="0" indent="0">
              <a:buNone/>
            </a:pPr>
            <a:r>
              <a:rPr lang="en-US" sz="9600" b="1" dirty="0">
                <a:solidFill>
                  <a:srgbClr val="EC453D"/>
                </a:solidFill>
              </a:rPr>
              <a:t>Who are the ICG?</a:t>
            </a:r>
            <a:endParaRPr lang="en-US" sz="9600" dirty="0">
              <a:solidFill>
                <a:srgbClr val="EC453D"/>
              </a:solidFill>
            </a:endParaRPr>
          </a:p>
          <a:p>
            <a:pPr marL="0" indent="0">
              <a:buNone/>
            </a:pPr>
            <a:r>
              <a:rPr lang="en-US" sz="8000" dirty="0"/>
              <a:t>Voluntary, dedicated, experienced &amp; with Integrity, Committed and willing to participate and contribute towards the resilience agenda within the PA’s</a:t>
            </a:r>
          </a:p>
          <a:p>
            <a:pPr marL="0" indent="0">
              <a:buNone/>
            </a:pPr>
            <a:r>
              <a:rPr lang="en-US" sz="8000" dirty="0"/>
              <a:t> </a:t>
            </a:r>
          </a:p>
          <a:p>
            <a:pPr marL="0" indent="0">
              <a:buNone/>
            </a:pPr>
            <a:r>
              <a:rPr lang="en-US" sz="9600" b="1" dirty="0">
                <a:solidFill>
                  <a:srgbClr val="EC453D"/>
                </a:solidFill>
              </a:rPr>
              <a:t>Why is the ICG important?</a:t>
            </a:r>
            <a:endParaRPr lang="en-US" sz="9600" dirty="0">
              <a:solidFill>
                <a:srgbClr val="EC453D"/>
              </a:solidFill>
            </a:endParaRPr>
          </a:p>
          <a:p>
            <a:pPr marL="0" indent="0">
              <a:buNone/>
            </a:pPr>
            <a:r>
              <a:rPr lang="en-US" sz="8000" dirty="0"/>
              <a:t>Partnerships are based on Mutual trust, dedication, commitment and inclusiveness; in driving the partnership agenda, there is need for all stakeholders within the partnership areas to feel that they belong and that their voice is heard and their perspectives shared. The ICG represents these various constituencies and they pretty much play the oversight role. Besides oversight, they also ensure that there is commitment and accountability of the processes and the structures developed jointly and collaboratively.</a:t>
            </a:r>
          </a:p>
        </p:txBody>
      </p:sp>
    </p:spTree>
    <p:extLst>
      <p:ext uri="{BB962C8B-B14F-4D97-AF65-F5344CB8AC3E}">
        <p14:creationId xmlns:p14="http://schemas.microsoft.com/office/powerpoint/2010/main" val="1449888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939394A-104E-4C6B-82D0-3A6895992ED3}"/>
              </a:ext>
            </a:extLst>
          </p:cNvPr>
          <p:cNvSpPr/>
          <p:nvPr/>
        </p:nvSpPr>
        <p:spPr>
          <a:xfrm>
            <a:off x="969135" y="457200"/>
            <a:ext cx="5279265" cy="4114800"/>
          </a:xfrm>
          <a:prstGeom prst="rect">
            <a:avLst/>
          </a:prstGeom>
          <a:solidFill>
            <a:srgbClr val="203568"/>
          </a:solidFill>
          <a:ln w="9525" cap="flat" cmpd="sng" algn="ctr">
            <a:noFill/>
            <a:prstDash val="solid"/>
          </a:ln>
          <a:effectLst/>
        </p:spPr>
        <p:txBody>
          <a:bodyPr lIns="274320" tIns="274320" rIns="274320" bIns="274320" rtlCol="0" anchor="ctr"/>
          <a:lstStyle/>
          <a:p>
            <a:pPr defTabSz="457200">
              <a:spcAft>
                <a:spcPts val="300"/>
              </a:spcAft>
              <a:defRPr/>
            </a:pPr>
            <a:r>
              <a:rPr lang="en-US" sz="1400" b="1" kern="0" dirty="0">
                <a:solidFill>
                  <a:srgbClr val="FFFFFF"/>
                </a:solidFill>
                <a:latin typeface="Gill Sans MT"/>
              </a:rPr>
              <a:t>REPRESENTATION:</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Commerce and Industry </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Faith Based Organizations</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INGO’s</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NNGO’s</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UN Entities/Agencies</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Local Gov’t (Including the Gov’t, line ministries and depts.)</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Chamber of commerce</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Traditional Authorities</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Peace Committees and Peace Commission</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Academia/Universities/research</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Education/Health</a:t>
            </a:r>
          </a:p>
        </p:txBody>
      </p:sp>
      <p:sp>
        <p:nvSpPr>
          <p:cNvPr id="9" name="Rectangle 8">
            <a:extLst>
              <a:ext uri="{FF2B5EF4-FFF2-40B4-BE49-F238E27FC236}">
                <a16:creationId xmlns="" xmlns:a16="http://schemas.microsoft.com/office/drawing/2014/main" id="{F3F791B6-3C51-4520-9776-1B0B4EF3FCC3}"/>
              </a:ext>
            </a:extLst>
          </p:cNvPr>
          <p:cNvSpPr/>
          <p:nvPr/>
        </p:nvSpPr>
        <p:spPr>
          <a:xfrm>
            <a:off x="6455536" y="457200"/>
            <a:ext cx="5279265" cy="4114800"/>
          </a:xfrm>
          <a:prstGeom prst="rect">
            <a:avLst/>
          </a:prstGeom>
          <a:solidFill>
            <a:srgbClr val="EC453D"/>
          </a:solidFill>
          <a:ln w="9525" cap="flat" cmpd="sng" algn="ctr">
            <a:noFill/>
            <a:prstDash val="solid"/>
          </a:ln>
          <a:effectLst/>
        </p:spPr>
        <p:txBody>
          <a:bodyPr lIns="274320" tIns="274320" rIns="274320" bIns="274320" rtlCol="0" anchor="ctr"/>
          <a:lstStyle/>
          <a:p>
            <a:pPr defTabSz="457200">
              <a:spcAft>
                <a:spcPts val="300"/>
              </a:spcAft>
              <a:defRPr/>
            </a:pPr>
            <a:r>
              <a:rPr lang="en-US" sz="1400" b="1" kern="0" dirty="0">
                <a:solidFill>
                  <a:srgbClr val="FFFFFF"/>
                </a:solidFill>
                <a:latin typeface="Gill Sans MT"/>
              </a:rPr>
              <a:t>CRITERIA:</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Representatives and staff members mandated to make decisions on behalf of their org’s/agencies </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Members who can implement decisions made</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Leadership skills</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Influence</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Commitment and dedication to the </a:t>
            </a:r>
            <a:r>
              <a:rPr lang="en-US" sz="1400" kern="0" dirty="0" err="1">
                <a:solidFill>
                  <a:srgbClr val="FFFFFF"/>
                </a:solidFill>
                <a:latin typeface="Gill Sans MT"/>
              </a:rPr>
              <a:t>PfRR</a:t>
            </a:r>
            <a:r>
              <a:rPr lang="en-US" sz="1400" kern="0" dirty="0">
                <a:solidFill>
                  <a:srgbClr val="FFFFFF"/>
                </a:solidFill>
                <a:latin typeface="Gill Sans MT"/>
              </a:rPr>
              <a:t> agenda</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Available and able to focus time and energy on the </a:t>
            </a:r>
            <a:r>
              <a:rPr lang="en-US" sz="1400" kern="0" dirty="0" err="1">
                <a:solidFill>
                  <a:srgbClr val="FFFFFF"/>
                </a:solidFill>
                <a:latin typeface="Gill Sans MT"/>
              </a:rPr>
              <a:t>PfRR</a:t>
            </a:r>
            <a:r>
              <a:rPr lang="en-US" sz="1400" kern="0" dirty="0">
                <a:solidFill>
                  <a:srgbClr val="FFFFFF"/>
                </a:solidFill>
                <a:latin typeface="Gill Sans MT"/>
              </a:rPr>
              <a:t> activities</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Able to Protect each other in the champions group and protect the process (</a:t>
            </a:r>
            <a:r>
              <a:rPr lang="en-US" sz="1400" kern="0" dirty="0" err="1">
                <a:solidFill>
                  <a:srgbClr val="FFFFFF"/>
                </a:solidFill>
                <a:latin typeface="Gill Sans MT"/>
              </a:rPr>
              <a:t>PfRR</a:t>
            </a:r>
            <a:r>
              <a:rPr lang="en-US" sz="1400" kern="0" dirty="0">
                <a:solidFill>
                  <a:srgbClr val="FFFFFF"/>
                </a:solidFill>
                <a:latin typeface="Gill Sans MT"/>
              </a:rPr>
              <a:t>)</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Able to promote and foster inclusivity and collaboration</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Team player willing and able to participate in Joint planning</a:t>
            </a:r>
          </a:p>
          <a:p>
            <a:pPr marL="285750" indent="-285750" defTabSz="457200">
              <a:spcAft>
                <a:spcPts val="300"/>
              </a:spcAft>
              <a:buFont typeface="Arial" panose="020B0604020202020204" pitchFamily="34" charset="0"/>
              <a:buChar char="•"/>
              <a:defRPr/>
            </a:pPr>
            <a:r>
              <a:rPr lang="en-US" sz="1400" kern="0" dirty="0">
                <a:solidFill>
                  <a:srgbClr val="FFFFFF"/>
                </a:solidFill>
                <a:latin typeface="Gill Sans MT"/>
              </a:rPr>
              <a:t>Objective, open and charismatic</a:t>
            </a:r>
          </a:p>
        </p:txBody>
      </p:sp>
      <p:sp>
        <p:nvSpPr>
          <p:cNvPr id="10" name="Rectangle 9">
            <a:extLst>
              <a:ext uri="{FF2B5EF4-FFF2-40B4-BE49-F238E27FC236}">
                <a16:creationId xmlns="" xmlns:a16="http://schemas.microsoft.com/office/drawing/2014/main" id="{143810B9-FE48-4EC1-91E2-907710EC389E}"/>
              </a:ext>
            </a:extLst>
          </p:cNvPr>
          <p:cNvSpPr/>
          <p:nvPr/>
        </p:nvSpPr>
        <p:spPr>
          <a:xfrm>
            <a:off x="969135" y="4762500"/>
            <a:ext cx="10765666" cy="1943100"/>
          </a:xfrm>
          <a:prstGeom prst="rect">
            <a:avLst/>
          </a:prstGeom>
          <a:solidFill>
            <a:srgbClr val="76923C"/>
          </a:solidFill>
          <a:ln w="9525" cap="flat" cmpd="sng" algn="ctr">
            <a:noFill/>
            <a:prstDash val="solid"/>
          </a:ln>
          <a:effectLst/>
        </p:spPr>
        <p:txBody>
          <a:bodyPr lIns="274320" tIns="274320" rIns="274320" bIns="274320" rtlCol="0" anchor="ctr"/>
          <a:lstStyle/>
          <a:p>
            <a:pPr algn="ctr" defTabSz="457200">
              <a:spcAft>
                <a:spcPts val="300"/>
              </a:spcAft>
              <a:defRPr/>
            </a:pPr>
            <a:r>
              <a:rPr lang="en-US" kern="0" dirty="0">
                <a:solidFill>
                  <a:srgbClr val="FFFFFF"/>
                </a:solidFill>
                <a:latin typeface="Gill Sans MT"/>
              </a:rPr>
              <a:t>The champions group should undertake to carry out a political Economy Analysis on the various institutions and frameworks to better engage and also highlight and prioritize key issues areas to focus on.</a:t>
            </a:r>
          </a:p>
          <a:p>
            <a:pPr algn="ctr" defTabSz="457200">
              <a:spcAft>
                <a:spcPts val="300"/>
              </a:spcAft>
              <a:defRPr/>
            </a:pPr>
            <a:endParaRPr lang="en-US" kern="0" dirty="0">
              <a:solidFill>
                <a:srgbClr val="FFFFFF"/>
              </a:solidFill>
              <a:latin typeface="Gill Sans MT"/>
            </a:endParaRPr>
          </a:p>
          <a:p>
            <a:pPr algn="ctr" defTabSz="457200">
              <a:spcAft>
                <a:spcPts val="300"/>
              </a:spcAft>
              <a:defRPr/>
            </a:pPr>
            <a:r>
              <a:rPr lang="en-US" b="1" kern="0" dirty="0">
                <a:solidFill>
                  <a:srgbClr val="FFFFFF"/>
                </a:solidFill>
                <a:latin typeface="Gill Sans MT"/>
              </a:rPr>
              <a:t>PUTTING COMMUNITIES AT THE CENTRE OF RESILIENCE</a:t>
            </a:r>
          </a:p>
        </p:txBody>
      </p:sp>
    </p:spTree>
    <p:extLst>
      <p:ext uri="{BB962C8B-B14F-4D97-AF65-F5344CB8AC3E}">
        <p14:creationId xmlns:p14="http://schemas.microsoft.com/office/powerpoint/2010/main" val="5935747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1EE33B1-EDDF-4649-88C1-5DE7AB41546A}"/>
              </a:ext>
            </a:extLst>
          </p:cNvPr>
          <p:cNvSpPr>
            <a:spLocks noGrp="1"/>
          </p:cNvSpPr>
          <p:nvPr>
            <p:ph idx="1"/>
          </p:nvPr>
        </p:nvSpPr>
        <p:spPr>
          <a:xfrm>
            <a:off x="1219200" y="2438401"/>
            <a:ext cx="10363200" cy="2743199"/>
          </a:xfrm>
        </p:spPr>
        <p:txBody>
          <a:bodyPr/>
          <a:lstStyle/>
          <a:p>
            <a:r>
              <a:rPr lang="en-US" dirty="0"/>
              <a:t>The Champions for Change training aims to create a network of individuals at the community level who champion ideals, principles and processes that promote communities’ own agenda in the sustainable development processes in South Sudan. </a:t>
            </a:r>
          </a:p>
        </p:txBody>
      </p:sp>
      <p:sp>
        <p:nvSpPr>
          <p:cNvPr id="2" name="Title 1">
            <a:extLst>
              <a:ext uri="{FF2B5EF4-FFF2-40B4-BE49-F238E27FC236}">
                <a16:creationId xmlns="" xmlns:a16="http://schemas.microsoft.com/office/drawing/2014/main" id="{9441432D-7638-4147-931D-168C8A2F2B61}"/>
              </a:ext>
            </a:extLst>
          </p:cNvPr>
          <p:cNvSpPr>
            <a:spLocks noGrp="1"/>
          </p:cNvSpPr>
          <p:nvPr>
            <p:ph type="title"/>
          </p:nvPr>
        </p:nvSpPr>
        <p:spPr>
          <a:xfrm>
            <a:off x="990600" y="1447800"/>
            <a:ext cx="10591800" cy="990600"/>
          </a:xfrm>
        </p:spPr>
        <p:txBody>
          <a:bodyPr/>
          <a:lstStyle/>
          <a:p>
            <a:r>
              <a:rPr lang="en-US" dirty="0"/>
              <a:t>Champions for Change Training</a:t>
            </a:r>
          </a:p>
        </p:txBody>
      </p:sp>
    </p:spTree>
    <p:extLst>
      <p:ext uri="{BB962C8B-B14F-4D97-AF65-F5344CB8AC3E}">
        <p14:creationId xmlns:p14="http://schemas.microsoft.com/office/powerpoint/2010/main" val="1655089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1429B5E-029D-4A72-980B-8B71B0831715}"/>
              </a:ext>
            </a:extLst>
          </p:cNvPr>
          <p:cNvSpPr>
            <a:spLocks noGrp="1"/>
          </p:cNvSpPr>
          <p:nvPr>
            <p:ph idx="1"/>
          </p:nvPr>
        </p:nvSpPr>
        <p:spPr>
          <a:xfrm>
            <a:off x="1219200" y="685800"/>
            <a:ext cx="10363200" cy="5638800"/>
          </a:xfrm>
        </p:spPr>
        <p:txBody>
          <a:bodyPr>
            <a:normAutofit fontScale="70000" lnSpcReduction="20000"/>
          </a:bodyPr>
          <a:lstStyle/>
          <a:p>
            <a:pPr marL="0" indent="0">
              <a:buNone/>
            </a:pPr>
            <a:r>
              <a:rPr lang="en-US" dirty="0"/>
              <a:t>By the end of the training, participants should be able to:</a:t>
            </a:r>
          </a:p>
          <a:p>
            <a:pPr marL="514350" indent="-514350">
              <a:buFont typeface="+mj-lt"/>
              <a:buAutoNum type="arabicPeriod"/>
            </a:pPr>
            <a:r>
              <a:rPr lang="en-US" dirty="0"/>
              <a:t>Develop a shared understanding of the global, regional and national contexts of addressing resilience and recovery programming among pastoral communities;</a:t>
            </a:r>
          </a:p>
          <a:p>
            <a:pPr marL="514350" indent="-514350">
              <a:buFont typeface="+mj-lt"/>
              <a:buAutoNum type="arabicPeriod"/>
            </a:pPr>
            <a:r>
              <a:rPr lang="en-US" dirty="0"/>
              <a:t>Identify the impact of drought related risks on livelihoods and key drivers of the ASAL economy;</a:t>
            </a:r>
          </a:p>
          <a:p>
            <a:pPr marL="514350" indent="-514350">
              <a:buFont typeface="+mj-lt"/>
              <a:buAutoNum type="arabicPeriod"/>
            </a:pPr>
            <a:r>
              <a:rPr lang="en-US" dirty="0"/>
              <a:t>Increase the capacity of state and non-state governance institutions in the PA’s to manage risks and vulnerability;</a:t>
            </a:r>
          </a:p>
          <a:p>
            <a:pPr marL="514350" indent="-514350">
              <a:buFont typeface="+mj-lt"/>
              <a:buAutoNum type="arabicPeriod"/>
            </a:pPr>
            <a:r>
              <a:rPr lang="en-US" dirty="0"/>
              <a:t>Acquire transformative leadership skills to manage and champion change in their PA’s and in South Sudan;</a:t>
            </a:r>
          </a:p>
          <a:p>
            <a:pPr marL="514350" indent="-514350">
              <a:buFont typeface="+mj-lt"/>
              <a:buAutoNum type="arabicPeriod"/>
            </a:pPr>
            <a:r>
              <a:rPr lang="en-US" dirty="0"/>
              <a:t>Apply a strategic thinking framework to identify priorities while planning programs on resilience and recovery;</a:t>
            </a:r>
          </a:p>
          <a:p>
            <a:pPr marL="514350" indent="-514350">
              <a:buFont typeface="+mj-lt"/>
              <a:buAutoNum type="arabicPeriod"/>
            </a:pPr>
            <a:r>
              <a:rPr lang="en-US" dirty="0"/>
              <a:t>Explore the concept of mutual accountability and the use of joint stakeholder reviews to enhance accountability and participation of stakeholders;</a:t>
            </a:r>
          </a:p>
          <a:p>
            <a:pPr marL="514350" indent="-514350">
              <a:buFont typeface="+mj-lt"/>
              <a:buAutoNum type="arabicPeriod"/>
            </a:pPr>
            <a:r>
              <a:rPr lang="en-US" dirty="0"/>
              <a:t>Consolidate lessons learned from locally developed and implemented initiatives on resilience and recovery and use these lessons to inform and (re)shape State level and county level policies.</a:t>
            </a:r>
          </a:p>
          <a:p>
            <a:endParaRPr lang="en-US" dirty="0"/>
          </a:p>
        </p:txBody>
      </p:sp>
    </p:spTree>
    <p:extLst>
      <p:ext uri="{BB962C8B-B14F-4D97-AF65-F5344CB8AC3E}">
        <p14:creationId xmlns:p14="http://schemas.microsoft.com/office/powerpoint/2010/main" val="139246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28750170"/>
              </p:ext>
            </p:extLst>
          </p:nvPr>
        </p:nvGraphicFramePr>
        <p:xfrm>
          <a:off x="762000" y="150876"/>
          <a:ext cx="11125200" cy="6697980"/>
        </p:xfrm>
        <a:graphic>
          <a:graphicData uri="http://schemas.openxmlformats.org/drawingml/2006/table">
            <a:tbl>
              <a:tblPr firstRow="1" bandRow="1">
                <a:tableStyleId>{69CF1AB2-1976-4502-BF36-3FF5EA218861}</a:tableStyleId>
              </a:tblPr>
              <a:tblGrid>
                <a:gridCol w="2719494">
                  <a:extLst>
                    <a:ext uri="{9D8B030D-6E8A-4147-A177-3AD203B41FA5}">
                      <a16:colId xmlns="" xmlns:a16="http://schemas.microsoft.com/office/drawing/2014/main" val="20000"/>
                    </a:ext>
                  </a:extLst>
                </a:gridCol>
                <a:gridCol w="2841436">
                  <a:extLst>
                    <a:ext uri="{9D8B030D-6E8A-4147-A177-3AD203B41FA5}">
                      <a16:colId xmlns="" xmlns:a16="http://schemas.microsoft.com/office/drawing/2014/main" val="20001"/>
                    </a:ext>
                  </a:extLst>
                </a:gridCol>
                <a:gridCol w="2841436">
                  <a:extLst>
                    <a:ext uri="{9D8B030D-6E8A-4147-A177-3AD203B41FA5}">
                      <a16:colId xmlns="" xmlns:a16="http://schemas.microsoft.com/office/drawing/2014/main" val="20002"/>
                    </a:ext>
                  </a:extLst>
                </a:gridCol>
                <a:gridCol w="2722834">
                  <a:extLst>
                    <a:ext uri="{9D8B030D-6E8A-4147-A177-3AD203B41FA5}">
                      <a16:colId xmlns="" xmlns:a16="http://schemas.microsoft.com/office/drawing/2014/main" val="20003"/>
                    </a:ext>
                  </a:extLst>
                </a:gridCol>
              </a:tblGrid>
              <a:tr h="0">
                <a:tc>
                  <a:txBody>
                    <a:bodyPr/>
                    <a:lstStyle/>
                    <a:p>
                      <a:pPr marL="0" marR="0" algn="ctr">
                        <a:lnSpc>
                          <a:spcPct val="107000"/>
                        </a:lnSpc>
                        <a:spcBef>
                          <a:spcPts val="0"/>
                        </a:spcBef>
                        <a:spcAft>
                          <a:spcPts val="800"/>
                        </a:spcAft>
                      </a:pPr>
                      <a:r>
                        <a:rPr lang="en-GB" sz="1500" dirty="0">
                          <a:solidFill>
                            <a:schemeClr val="bg1"/>
                          </a:solidFill>
                          <a:effectLst/>
                          <a:latin typeface="Gill Sans MT" panose="020B0502020104020203" pitchFamily="34" charset="0"/>
                        </a:rPr>
                        <a:t>Day 1</a:t>
                      </a:r>
                      <a:endParaRPr lang="en-US" sz="1500" dirty="0">
                        <a:solidFill>
                          <a:schemeClr val="bg1"/>
                        </a:solidFill>
                        <a:effectLst/>
                        <a:latin typeface="Gill Sans MT" panose="020B0502020104020203" pitchFamily="34" charset="0"/>
                        <a:ea typeface="Calibri"/>
                        <a:cs typeface="Times New Roman"/>
                      </a:endParaRPr>
                    </a:p>
                  </a:txBody>
                  <a:tcPr marL="73152" marR="73152" marT="73152" marB="73152">
                    <a:solidFill>
                      <a:srgbClr val="203568"/>
                    </a:solidFill>
                  </a:tcPr>
                </a:tc>
                <a:tc>
                  <a:txBody>
                    <a:bodyPr/>
                    <a:lstStyle/>
                    <a:p>
                      <a:pPr marL="0" marR="0" algn="ctr">
                        <a:lnSpc>
                          <a:spcPct val="107000"/>
                        </a:lnSpc>
                        <a:spcBef>
                          <a:spcPts val="0"/>
                        </a:spcBef>
                        <a:spcAft>
                          <a:spcPts val="800"/>
                        </a:spcAft>
                      </a:pPr>
                      <a:r>
                        <a:rPr lang="en-GB" sz="1500" dirty="0">
                          <a:solidFill>
                            <a:schemeClr val="bg1"/>
                          </a:solidFill>
                          <a:effectLst/>
                          <a:latin typeface="Gill Sans MT" panose="020B0502020104020203" pitchFamily="34" charset="0"/>
                        </a:rPr>
                        <a:t>Day 2</a:t>
                      </a:r>
                      <a:endParaRPr lang="en-US" sz="1500" dirty="0">
                        <a:solidFill>
                          <a:schemeClr val="bg1"/>
                        </a:solidFill>
                        <a:effectLst/>
                        <a:latin typeface="Gill Sans MT" panose="020B0502020104020203" pitchFamily="34" charset="0"/>
                        <a:ea typeface="Calibri"/>
                        <a:cs typeface="Times New Roman"/>
                      </a:endParaRPr>
                    </a:p>
                  </a:txBody>
                  <a:tcPr marL="73152" marR="73152" marT="73152" marB="73152">
                    <a:solidFill>
                      <a:srgbClr val="203568"/>
                    </a:solidFill>
                  </a:tcPr>
                </a:tc>
                <a:tc>
                  <a:txBody>
                    <a:bodyPr/>
                    <a:lstStyle/>
                    <a:p>
                      <a:pPr marL="0" marR="0" algn="ctr">
                        <a:lnSpc>
                          <a:spcPct val="107000"/>
                        </a:lnSpc>
                        <a:spcBef>
                          <a:spcPts val="0"/>
                        </a:spcBef>
                        <a:spcAft>
                          <a:spcPts val="800"/>
                        </a:spcAft>
                      </a:pPr>
                      <a:r>
                        <a:rPr lang="en-GB" sz="1500">
                          <a:solidFill>
                            <a:schemeClr val="bg1"/>
                          </a:solidFill>
                          <a:effectLst/>
                          <a:latin typeface="Gill Sans MT" panose="020B0502020104020203" pitchFamily="34" charset="0"/>
                        </a:rPr>
                        <a:t>Day 3</a:t>
                      </a:r>
                      <a:endParaRPr lang="en-US" sz="1500">
                        <a:solidFill>
                          <a:schemeClr val="bg1"/>
                        </a:solidFill>
                        <a:effectLst/>
                        <a:latin typeface="Gill Sans MT" panose="020B0502020104020203" pitchFamily="34" charset="0"/>
                        <a:ea typeface="Calibri"/>
                        <a:cs typeface="Times New Roman"/>
                      </a:endParaRPr>
                    </a:p>
                  </a:txBody>
                  <a:tcPr marL="73152" marR="73152" marT="73152" marB="73152">
                    <a:solidFill>
                      <a:srgbClr val="203568"/>
                    </a:solidFill>
                  </a:tcPr>
                </a:tc>
                <a:tc>
                  <a:txBody>
                    <a:bodyPr/>
                    <a:lstStyle/>
                    <a:p>
                      <a:pPr marL="0" marR="0" algn="ctr">
                        <a:lnSpc>
                          <a:spcPct val="107000"/>
                        </a:lnSpc>
                        <a:spcBef>
                          <a:spcPts val="0"/>
                        </a:spcBef>
                        <a:spcAft>
                          <a:spcPts val="800"/>
                        </a:spcAft>
                      </a:pPr>
                      <a:r>
                        <a:rPr lang="en-GB" sz="1500" dirty="0">
                          <a:solidFill>
                            <a:schemeClr val="bg1"/>
                          </a:solidFill>
                          <a:effectLst/>
                          <a:latin typeface="Gill Sans MT" panose="020B0502020104020203" pitchFamily="34" charset="0"/>
                        </a:rPr>
                        <a:t>Day 4</a:t>
                      </a:r>
                      <a:endParaRPr lang="en-US" sz="1500" dirty="0">
                        <a:solidFill>
                          <a:schemeClr val="bg1"/>
                        </a:solidFill>
                        <a:effectLst/>
                        <a:latin typeface="Gill Sans MT" panose="020B0502020104020203" pitchFamily="34" charset="0"/>
                        <a:ea typeface="Calibri"/>
                        <a:cs typeface="Times New Roman"/>
                      </a:endParaRPr>
                    </a:p>
                  </a:txBody>
                  <a:tcPr marL="73152" marR="73152" marT="73152" marB="73152">
                    <a:solidFill>
                      <a:srgbClr val="203568"/>
                    </a:solidFill>
                  </a:tcPr>
                </a:tc>
                <a:extLst>
                  <a:ext uri="{0D108BD9-81ED-4DB2-BD59-A6C34878D82A}">
                    <a16:rowId xmlns="" xmlns:a16="http://schemas.microsoft.com/office/drawing/2014/main" val="10000"/>
                  </a:ext>
                </a:extLst>
              </a:tr>
              <a:tr h="196480">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0800 – 0830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Registration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Review of Previous Day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0800 – 0830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Review of previous day and Agenda for the day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Review of Previous Day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0800 – 0830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Review of previous day and Agenda for the day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Review of Previous Day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0800 – 0830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Review of previous day and Agenda for the day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extLst>
                  <a:ext uri="{0D108BD9-81ED-4DB2-BD59-A6C34878D82A}">
                    <a16:rowId xmlns="" xmlns:a16="http://schemas.microsoft.com/office/drawing/2014/main" val="10001"/>
                  </a:ext>
                </a:extLst>
              </a:tr>
              <a:tr h="0">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1</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0830 – 1000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Welcome and Introductions – Building the Team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4</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0830 – 1030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Leading &amp; Managing Change - Highlights of Kotter’s Eight Steps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7a</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0830 – 1030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Community-based Healing &amp; Trauma-Informed Peace-Building</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9</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0830 – 1030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Developing our Resilience Story</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extLst>
                  <a:ext uri="{0D108BD9-81ED-4DB2-BD59-A6C34878D82A}">
                    <a16:rowId xmlns="" xmlns:a16="http://schemas.microsoft.com/office/drawing/2014/main" val="10002"/>
                  </a:ext>
                </a:extLst>
              </a:tr>
              <a:tr h="0">
                <a:tc gridSpan="4">
                  <a:txBody>
                    <a:bodyPr/>
                    <a:lstStyle/>
                    <a:p>
                      <a:pPr marL="0" marR="0" algn="ctr">
                        <a:lnSpc>
                          <a:spcPct val="107000"/>
                        </a:lnSpc>
                        <a:spcBef>
                          <a:spcPts val="0"/>
                        </a:spcBef>
                        <a:spcAft>
                          <a:spcPts val="0"/>
                        </a:spcAft>
                      </a:pPr>
                      <a:r>
                        <a:rPr lang="en-GB" sz="1500" dirty="0">
                          <a:solidFill>
                            <a:schemeClr val="bg1"/>
                          </a:solidFill>
                          <a:effectLst/>
                          <a:latin typeface="Gill Sans MT" panose="020B0502020104020203" pitchFamily="34" charset="0"/>
                        </a:rPr>
                        <a:t>TEA AND COFFEE BREAK</a:t>
                      </a:r>
                      <a:endParaRPr lang="en-US" sz="1500" dirty="0">
                        <a:solidFill>
                          <a:schemeClr val="bg1"/>
                        </a:solidFill>
                        <a:effectLst/>
                        <a:latin typeface="Gill Sans MT" panose="020B0502020104020203" pitchFamily="34" charset="0"/>
                        <a:ea typeface="Calibri"/>
                        <a:cs typeface="Times New Roman"/>
                      </a:endParaRPr>
                    </a:p>
                  </a:txBody>
                  <a:tcPr marL="73152" marR="73152" marT="73152" marB="73152">
                    <a:solidFill>
                      <a:srgbClr val="76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0">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2</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1030 – 1230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Development, Dependency and other related concepts.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5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1100 -1300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Leading Change- Steps 1 &amp; 2</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7b</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1100 -1300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Community-based Healing &amp; Trauma-Informed Peace-Building</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10</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1100 -1300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Transformational Leadership</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Action Planning</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extLst>
                  <a:ext uri="{0D108BD9-81ED-4DB2-BD59-A6C34878D82A}">
                    <a16:rowId xmlns="" xmlns:a16="http://schemas.microsoft.com/office/drawing/2014/main" val="10004"/>
                  </a:ext>
                </a:extLst>
              </a:tr>
              <a:tr h="0">
                <a:tc gridSpan="4">
                  <a:txBody>
                    <a:bodyPr/>
                    <a:lstStyle/>
                    <a:p>
                      <a:pPr marL="0" marR="0" algn="ctr">
                        <a:lnSpc>
                          <a:spcPct val="107000"/>
                        </a:lnSpc>
                        <a:spcBef>
                          <a:spcPts val="0"/>
                        </a:spcBef>
                        <a:spcAft>
                          <a:spcPts val="0"/>
                        </a:spcAft>
                      </a:pPr>
                      <a:r>
                        <a:rPr lang="en-GB" sz="1500" dirty="0">
                          <a:solidFill>
                            <a:schemeClr val="bg1"/>
                          </a:solidFill>
                          <a:effectLst/>
                          <a:latin typeface="Gill Sans MT" panose="020B0502020104020203" pitchFamily="34" charset="0"/>
                        </a:rPr>
                        <a:t>LUNCH BREAK</a:t>
                      </a:r>
                      <a:endParaRPr lang="en-US" sz="1500" dirty="0">
                        <a:solidFill>
                          <a:schemeClr val="bg1"/>
                        </a:solidFill>
                        <a:effectLst/>
                        <a:latin typeface="Gill Sans MT" panose="020B0502020104020203" pitchFamily="34" charset="0"/>
                        <a:ea typeface="Calibri"/>
                        <a:cs typeface="Times New Roman"/>
                      </a:endParaRPr>
                    </a:p>
                  </a:txBody>
                  <a:tcPr marL="73152" marR="73152" marT="73152" marB="73152">
                    <a:solidFill>
                      <a:srgbClr val="76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r h="295084">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3</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1400 – 1600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Global and regional development Frameworks.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6</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1400 – 1600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 Strategic Thinking and Planning</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8</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1400 - 1600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Stakeholder Analysis, Mapping, and Messaging</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Session 11</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Time: 1400 – 1600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Wrap up and Closure </a:t>
                      </a:r>
                      <a:endParaRPr lang="en-US" sz="1500" dirty="0">
                        <a:solidFill>
                          <a:srgbClr val="333334"/>
                        </a:solidFill>
                        <a:effectLst/>
                        <a:latin typeface="Gill Sans MT" panose="020B0502020104020203" pitchFamily="34" charset="0"/>
                      </a:endParaRPr>
                    </a:p>
                    <a:p>
                      <a:pPr marL="0" marR="0" algn="l">
                        <a:lnSpc>
                          <a:spcPct val="107000"/>
                        </a:lnSpc>
                        <a:spcBef>
                          <a:spcPts val="0"/>
                        </a:spcBef>
                        <a:spcAft>
                          <a:spcPts val="0"/>
                        </a:spcAft>
                      </a:pPr>
                      <a:r>
                        <a:rPr lang="en-GB" sz="1500" dirty="0">
                          <a:solidFill>
                            <a:srgbClr val="333334"/>
                          </a:solidFill>
                          <a:effectLst/>
                          <a:latin typeface="Gill Sans MT" panose="020B0502020104020203" pitchFamily="34" charset="0"/>
                        </a:rPr>
                        <a:t>Graduation &amp; Award of Certificate  </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extLst>
                  <a:ext uri="{0D108BD9-81ED-4DB2-BD59-A6C34878D82A}">
                    <a16:rowId xmlns="" xmlns:a16="http://schemas.microsoft.com/office/drawing/2014/main" val="10006"/>
                  </a:ext>
                </a:extLst>
              </a:tr>
              <a:tr h="0">
                <a:tc gridSpan="4">
                  <a:txBody>
                    <a:bodyPr/>
                    <a:lstStyle/>
                    <a:p>
                      <a:pPr marL="0" marR="0" algn="ctr">
                        <a:lnSpc>
                          <a:spcPct val="107000"/>
                        </a:lnSpc>
                        <a:spcBef>
                          <a:spcPts val="0"/>
                        </a:spcBef>
                        <a:spcAft>
                          <a:spcPts val="0"/>
                        </a:spcAft>
                      </a:pPr>
                      <a:r>
                        <a:rPr lang="en-GB" sz="1500" dirty="0">
                          <a:solidFill>
                            <a:schemeClr val="bg1"/>
                          </a:solidFill>
                          <a:effectLst/>
                          <a:latin typeface="Gill Sans MT" panose="020B0502020104020203" pitchFamily="34" charset="0"/>
                        </a:rPr>
                        <a:t>TEA AND COFFEE BREAK</a:t>
                      </a:r>
                      <a:endParaRPr lang="en-US" sz="1500" dirty="0">
                        <a:solidFill>
                          <a:schemeClr val="bg1"/>
                        </a:solidFill>
                        <a:effectLst/>
                        <a:latin typeface="Gill Sans MT" panose="020B0502020104020203" pitchFamily="34" charset="0"/>
                        <a:ea typeface="Calibri"/>
                        <a:cs typeface="Times New Roman"/>
                      </a:endParaRPr>
                    </a:p>
                  </a:txBody>
                  <a:tcPr marL="73152" marR="73152" marT="73152" marB="73152">
                    <a:solidFill>
                      <a:srgbClr val="76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r h="0">
                <a:tc>
                  <a:txBody>
                    <a:bodyPr/>
                    <a:lstStyle/>
                    <a:p>
                      <a:pPr marL="0" marR="0" algn="ctr">
                        <a:lnSpc>
                          <a:spcPct val="107000"/>
                        </a:lnSpc>
                        <a:spcBef>
                          <a:spcPts val="0"/>
                        </a:spcBef>
                        <a:spcAft>
                          <a:spcPts val="0"/>
                        </a:spcAft>
                      </a:pPr>
                      <a:r>
                        <a:rPr lang="en-GB" sz="1500" dirty="0">
                          <a:solidFill>
                            <a:srgbClr val="333334"/>
                          </a:solidFill>
                          <a:effectLst/>
                          <a:latin typeface="Gill Sans MT" panose="020B0502020104020203" pitchFamily="34" charset="0"/>
                        </a:rPr>
                        <a:t>Departure</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ctr">
                        <a:lnSpc>
                          <a:spcPct val="107000"/>
                        </a:lnSpc>
                        <a:spcBef>
                          <a:spcPts val="0"/>
                        </a:spcBef>
                        <a:spcAft>
                          <a:spcPts val="0"/>
                        </a:spcAft>
                      </a:pPr>
                      <a:r>
                        <a:rPr lang="en-GB" sz="1500" dirty="0">
                          <a:solidFill>
                            <a:srgbClr val="333334"/>
                          </a:solidFill>
                          <a:effectLst/>
                          <a:latin typeface="Gill Sans MT" panose="020B0502020104020203" pitchFamily="34" charset="0"/>
                        </a:rPr>
                        <a:t>Departure</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ctr">
                        <a:lnSpc>
                          <a:spcPct val="107000"/>
                        </a:lnSpc>
                        <a:spcBef>
                          <a:spcPts val="0"/>
                        </a:spcBef>
                        <a:spcAft>
                          <a:spcPts val="0"/>
                        </a:spcAft>
                      </a:pPr>
                      <a:r>
                        <a:rPr lang="en-GB" sz="1500" dirty="0">
                          <a:solidFill>
                            <a:srgbClr val="333334"/>
                          </a:solidFill>
                          <a:effectLst/>
                          <a:latin typeface="Gill Sans MT" panose="020B0502020104020203" pitchFamily="34" charset="0"/>
                        </a:rPr>
                        <a:t>Departure</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tc>
                  <a:txBody>
                    <a:bodyPr/>
                    <a:lstStyle/>
                    <a:p>
                      <a:pPr marL="0" marR="0" algn="ctr">
                        <a:lnSpc>
                          <a:spcPct val="107000"/>
                        </a:lnSpc>
                        <a:spcBef>
                          <a:spcPts val="0"/>
                        </a:spcBef>
                        <a:spcAft>
                          <a:spcPts val="0"/>
                        </a:spcAft>
                      </a:pPr>
                      <a:r>
                        <a:rPr lang="en-GB" sz="1500" dirty="0">
                          <a:solidFill>
                            <a:srgbClr val="333334"/>
                          </a:solidFill>
                          <a:effectLst/>
                          <a:latin typeface="Gill Sans MT" panose="020B0502020104020203" pitchFamily="34" charset="0"/>
                        </a:rPr>
                        <a:t>Departure</a:t>
                      </a:r>
                      <a:endParaRPr lang="en-US" sz="1500" dirty="0">
                        <a:solidFill>
                          <a:srgbClr val="333334"/>
                        </a:solidFill>
                        <a:effectLst/>
                        <a:latin typeface="Gill Sans MT" panose="020B0502020104020203" pitchFamily="34" charset="0"/>
                        <a:ea typeface="Calibri"/>
                        <a:cs typeface="Times New Roman"/>
                      </a:endParaRPr>
                    </a:p>
                  </a:txBody>
                  <a:tcPr marL="73152" marR="73152" marT="73152" marB="73152"/>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4061057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646315-22FB-4780-A7FF-C57927F8D89A}"/>
              </a:ext>
            </a:extLst>
          </p:cNvPr>
          <p:cNvSpPr/>
          <p:nvPr/>
        </p:nvSpPr>
        <p:spPr>
          <a:xfrm>
            <a:off x="580574" y="1"/>
            <a:ext cx="11611426" cy="6858001"/>
          </a:xfrm>
          <a:prstGeom prst="rect">
            <a:avLst/>
          </a:prstGeom>
          <a:solidFill>
            <a:srgbClr val="FAB82B"/>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A43A4BFA-718E-46CF-86A1-1556B633C379}"/>
              </a:ext>
            </a:extLst>
          </p:cNvPr>
          <p:cNvSpPr/>
          <p:nvPr/>
        </p:nvSpPr>
        <p:spPr>
          <a:xfrm>
            <a:off x="580571" y="2645123"/>
            <a:ext cx="6429829" cy="1567757"/>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Program Framework</a:t>
            </a:r>
          </a:p>
        </p:txBody>
      </p:sp>
      <p:sp>
        <p:nvSpPr>
          <p:cNvPr id="9" name="TextBox 8">
            <a:extLst>
              <a:ext uri="{FF2B5EF4-FFF2-40B4-BE49-F238E27FC236}">
                <a16:creationId xmlns="" xmlns:a16="http://schemas.microsoft.com/office/drawing/2014/main" id="{309F0D1E-BAA2-4C48-B2EE-C3866FE0A237}"/>
              </a:ext>
            </a:extLst>
          </p:cNvPr>
          <p:cNvSpPr txBox="1"/>
          <p:nvPr/>
        </p:nvSpPr>
        <p:spPr>
          <a:xfrm>
            <a:off x="1905000" y="2133600"/>
            <a:ext cx="2819400" cy="369332"/>
          </a:xfrm>
          <a:prstGeom prst="rect">
            <a:avLst/>
          </a:prstGeom>
          <a:noFill/>
        </p:spPr>
        <p:txBody>
          <a:bodyPr wrap="square" lIns="0" tIns="0" rIns="0" bIns="0" rtlCol="0">
            <a:spAutoFit/>
          </a:bodyPr>
          <a:lstStyle/>
          <a:p>
            <a:pPr defTabSz="457200"/>
            <a:r>
              <a:rPr lang="en-US" sz="2400" b="1" spc="400" dirty="0">
                <a:solidFill>
                  <a:srgbClr val="785803"/>
                </a:solidFill>
                <a:latin typeface="Gill Sans MT"/>
              </a:rPr>
              <a:t>SESSION 4</a:t>
            </a:r>
          </a:p>
        </p:txBody>
      </p:sp>
      <p:pic>
        <p:nvPicPr>
          <p:cNvPr id="12" name="Picture 11">
            <a:extLst>
              <a:ext uri="{FF2B5EF4-FFF2-40B4-BE49-F238E27FC236}">
                <a16:creationId xmlns="" xmlns:a16="http://schemas.microsoft.com/office/drawing/2014/main" id="{2AEA659A-8876-45D5-8206-BFBB39694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2876" y="1450676"/>
            <a:ext cx="3956647" cy="3956647"/>
          </a:xfrm>
          <a:prstGeom prst="rect">
            <a:avLst/>
          </a:prstGeom>
        </p:spPr>
      </p:pic>
    </p:spTree>
    <p:extLst>
      <p:ext uri="{BB962C8B-B14F-4D97-AF65-F5344CB8AC3E}">
        <p14:creationId xmlns:p14="http://schemas.microsoft.com/office/powerpoint/2010/main" val="565303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32618"/>
            <a:ext cx="10591800" cy="503237"/>
          </a:xfrm>
        </p:spPr>
        <p:txBody>
          <a:bodyPr>
            <a:normAutofit/>
          </a:bodyPr>
          <a:lstStyle/>
          <a:p>
            <a:r>
              <a:rPr lang="en-US" dirty="0"/>
              <a:t>Resilience </a:t>
            </a:r>
            <a:r>
              <a:rPr lang="en-US" dirty="0" smtClean="0"/>
              <a:t>Profiles Study</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Resilience Profiles study was intended to </a:t>
            </a:r>
            <a:r>
              <a:rPr lang="en-US" dirty="0">
                <a:solidFill>
                  <a:srgbClr val="EC453D"/>
                </a:solidFill>
              </a:rPr>
              <a:t>bring evidence together to serve as a common reference for base lining, benchmarking</a:t>
            </a:r>
            <a:r>
              <a:rPr lang="en-US" dirty="0"/>
              <a:t> and discussing priorities across and within PAs.</a:t>
            </a:r>
          </a:p>
          <a:p>
            <a:r>
              <a:rPr lang="en-US" dirty="0"/>
              <a:t>The objective of the Resilience Profiles Study was the </a:t>
            </a:r>
            <a:r>
              <a:rPr lang="en-US" dirty="0">
                <a:solidFill>
                  <a:srgbClr val="EC453D"/>
                </a:solidFill>
              </a:rPr>
              <a:t>profiling of community resilience</a:t>
            </a:r>
            <a:r>
              <a:rPr lang="en-US" dirty="0">
                <a:solidFill>
                  <a:srgbClr val="000099"/>
                </a:solidFill>
              </a:rPr>
              <a:t> </a:t>
            </a:r>
            <a:r>
              <a:rPr lang="en-US" dirty="0"/>
              <a:t>as it relates to conflicts, livelihoods, poverty, shocks, markets, and their distinct impacts on men, women, children and elders to inform PfRR interventions. </a:t>
            </a:r>
          </a:p>
          <a:p>
            <a:r>
              <a:rPr lang="en-US" dirty="0"/>
              <a:t>Aside from demographic information it conveys the </a:t>
            </a:r>
            <a:r>
              <a:rPr lang="en-US" dirty="0">
                <a:solidFill>
                  <a:srgbClr val="EC453D"/>
                </a:solidFill>
              </a:rPr>
              <a:t>perception of respondents around issues deemed important by the Partners.</a:t>
            </a:r>
          </a:p>
          <a:p>
            <a:endParaRPr lang="en-US" dirty="0"/>
          </a:p>
        </p:txBody>
      </p:sp>
    </p:spTree>
    <p:extLst>
      <p:ext uri="{BB962C8B-B14F-4D97-AF65-F5344CB8AC3E}">
        <p14:creationId xmlns:p14="http://schemas.microsoft.com/office/powerpoint/2010/main" val="1426688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161738"/>
            <a:ext cx="10591800" cy="990600"/>
          </a:xfrm>
        </p:spPr>
        <p:txBody>
          <a:bodyPr>
            <a:normAutofit/>
          </a:bodyPr>
          <a:lstStyle/>
          <a:p>
            <a:r>
              <a:rPr lang="en-US" dirty="0"/>
              <a:t>Program Framework</a:t>
            </a:r>
          </a:p>
        </p:txBody>
      </p:sp>
      <p:sp>
        <p:nvSpPr>
          <p:cNvPr id="3" name="Content Placeholder 2"/>
          <p:cNvSpPr>
            <a:spLocks noGrp="1"/>
          </p:cNvSpPr>
          <p:nvPr>
            <p:ph idx="1"/>
          </p:nvPr>
        </p:nvSpPr>
        <p:spPr>
          <a:xfrm>
            <a:off x="1219200" y="2152339"/>
            <a:ext cx="10363200" cy="3048000"/>
          </a:xfrm>
        </p:spPr>
        <p:txBody>
          <a:bodyPr>
            <a:normAutofit/>
          </a:bodyPr>
          <a:lstStyle/>
          <a:p>
            <a:pPr marL="0" indent="0">
              <a:buNone/>
            </a:pPr>
            <a:r>
              <a:rPr lang="en-US" sz="2400" dirty="0"/>
              <a:t>Program Framework is seen to be a </a:t>
            </a:r>
            <a:r>
              <a:rPr lang="en-US" sz="2400" b="1" dirty="0"/>
              <a:t>tool</a:t>
            </a:r>
            <a:r>
              <a:rPr lang="en-US" sz="2400" dirty="0"/>
              <a:t> for good  management of activities within the partnership areas and anchored on the four pillars of the PfRR.</a:t>
            </a:r>
          </a:p>
          <a:p>
            <a:pPr marL="0" indent="0">
              <a:buNone/>
            </a:pPr>
            <a:r>
              <a:rPr lang="en-US" sz="2400" dirty="0"/>
              <a:t>The </a:t>
            </a:r>
            <a:r>
              <a:rPr lang="en-US" sz="2400" b="1" dirty="0"/>
              <a:t>management of activities </a:t>
            </a:r>
            <a:r>
              <a:rPr lang="en-US" sz="2400" dirty="0"/>
              <a:t>in the PA’s is only effective and attainable through stronger coordination and inclusive mechanisms. </a:t>
            </a:r>
          </a:p>
          <a:p>
            <a:pPr marL="0" indent="0">
              <a:buNone/>
            </a:pPr>
            <a:r>
              <a:rPr lang="en-US" sz="2400" dirty="0"/>
              <a:t>The Program Framework is therefore a </a:t>
            </a:r>
            <a:r>
              <a:rPr lang="en-US" sz="2400" b="1" dirty="0"/>
              <a:t>road map </a:t>
            </a:r>
            <a:r>
              <a:rPr lang="en-US" sz="2400" dirty="0"/>
              <a:t>developed jointly by the stakeholders within the PA, to map out their key priority resilience agenda and how to achieve them.</a:t>
            </a:r>
          </a:p>
          <a:p>
            <a:pPr marL="0" indent="0">
              <a:buNone/>
            </a:pPr>
            <a:endParaRPr lang="en-US" sz="2400" dirty="0"/>
          </a:p>
        </p:txBody>
      </p:sp>
    </p:spTree>
    <p:extLst>
      <p:ext uri="{BB962C8B-B14F-4D97-AF65-F5344CB8AC3E}">
        <p14:creationId xmlns:p14="http://schemas.microsoft.com/office/powerpoint/2010/main" val="221856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lvl="0"/>
            <a:r>
              <a:rPr lang="en-US" dirty="0"/>
              <a:t>The PF helps the stakeholders to understand the bonds that bind them in the partnership areas through the analysis of the links and bonds between stakeholders in the Partnership Areas.</a:t>
            </a:r>
          </a:p>
          <a:p>
            <a:r>
              <a:rPr lang="en-US" dirty="0"/>
              <a:t>The PF also helps to streamline and define common goals and perspectives around Resilience issues within the PA’s. It also helps members to identify and prioritize major areas of action to be included in joint PfRR framework for the Partnership Area</a:t>
            </a:r>
          </a:p>
          <a:p>
            <a:pPr lvl="0"/>
            <a:r>
              <a:rPr lang="en-US" dirty="0"/>
              <a:t>Every PA therefore develops its own Common Agenda (Ex. 11, 9 Point Agenda).</a:t>
            </a:r>
          </a:p>
          <a:p>
            <a:endParaRPr lang="en-US" dirty="0"/>
          </a:p>
        </p:txBody>
      </p:sp>
    </p:spTree>
    <p:extLst>
      <p:ext uri="{BB962C8B-B14F-4D97-AF65-F5344CB8AC3E}">
        <p14:creationId xmlns:p14="http://schemas.microsoft.com/office/powerpoint/2010/main" val="2522757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990599" y="800100"/>
            <a:ext cx="10498667" cy="5905500"/>
          </a:xfrm>
          <a:prstGeom prst="rect">
            <a:avLst/>
          </a:prstGeom>
        </p:spPr>
      </p:pic>
      <p:sp>
        <p:nvSpPr>
          <p:cNvPr id="2" name="Title 1"/>
          <p:cNvSpPr>
            <a:spLocks noGrp="1"/>
          </p:cNvSpPr>
          <p:nvPr>
            <p:ph type="title"/>
          </p:nvPr>
        </p:nvSpPr>
        <p:spPr>
          <a:xfrm>
            <a:off x="990600" y="304800"/>
            <a:ext cx="10591800" cy="990600"/>
          </a:xfrm>
        </p:spPr>
        <p:txBody>
          <a:bodyPr>
            <a:normAutofit/>
          </a:bodyPr>
          <a:lstStyle/>
          <a:p>
            <a:r>
              <a:rPr lang="en-US" dirty="0"/>
              <a:t>Example: PF - Aweil</a:t>
            </a:r>
          </a:p>
        </p:txBody>
      </p:sp>
    </p:spTree>
    <p:extLst>
      <p:ext uri="{BB962C8B-B14F-4D97-AF65-F5344CB8AC3E}">
        <p14:creationId xmlns:p14="http://schemas.microsoft.com/office/powerpoint/2010/main" val="9861808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646315-22FB-4780-A7FF-C57927F8D89A}"/>
              </a:ext>
            </a:extLst>
          </p:cNvPr>
          <p:cNvSpPr/>
          <p:nvPr/>
        </p:nvSpPr>
        <p:spPr>
          <a:xfrm>
            <a:off x="580574" y="1"/>
            <a:ext cx="11611426" cy="6858001"/>
          </a:xfrm>
          <a:prstGeom prst="rect">
            <a:avLst/>
          </a:prstGeom>
          <a:solidFill>
            <a:srgbClr val="FAB82B"/>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A43A4BFA-718E-46CF-86A1-1556B633C379}"/>
              </a:ext>
            </a:extLst>
          </p:cNvPr>
          <p:cNvSpPr/>
          <p:nvPr/>
        </p:nvSpPr>
        <p:spPr>
          <a:xfrm>
            <a:off x="580571" y="2645123"/>
            <a:ext cx="6429829" cy="1567757"/>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Inventory and Mapping</a:t>
            </a:r>
          </a:p>
        </p:txBody>
      </p:sp>
      <p:sp>
        <p:nvSpPr>
          <p:cNvPr id="9" name="TextBox 8">
            <a:extLst>
              <a:ext uri="{FF2B5EF4-FFF2-40B4-BE49-F238E27FC236}">
                <a16:creationId xmlns="" xmlns:a16="http://schemas.microsoft.com/office/drawing/2014/main" id="{309F0D1E-BAA2-4C48-B2EE-C3866FE0A237}"/>
              </a:ext>
            </a:extLst>
          </p:cNvPr>
          <p:cNvSpPr txBox="1"/>
          <p:nvPr/>
        </p:nvSpPr>
        <p:spPr>
          <a:xfrm>
            <a:off x="1905000" y="2133600"/>
            <a:ext cx="2819400" cy="369332"/>
          </a:xfrm>
          <a:prstGeom prst="rect">
            <a:avLst/>
          </a:prstGeom>
          <a:noFill/>
        </p:spPr>
        <p:txBody>
          <a:bodyPr wrap="square" lIns="0" tIns="0" rIns="0" bIns="0" rtlCol="0">
            <a:spAutoFit/>
          </a:bodyPr>
          <a:lstStyle/>
          <a:p>
            <a:pPr defTabSz="457200"/>
            <a:r>
              <a:rPr lang="en-US" sz="2400" b="1" spc="400" dirty="0">
                <a:solidFill>
                  <a:srgbClr val="785803"/>
                </a:solidFill>
                <a:latin typeface="Gill Sans MT"/>
              </a:rPr>
              <a:t>SESSION 5</a:t>
            </a:r>
          </a:p>
        </p:txBody>
      </p:sp>
      <p:pic>
        <p:nvPicPr>
          <p:cNvPr id="12" name="Picture 11">
            <a:extLst>
              <a:ext uri="{FF2B5EF4-FFF2-40B4-BE49-F238E27FC236}">
                <a16:creationId xmlns="" xmlns:a16="http://schemas.microsoft.com/office/drawing/2014/main" id="{2AEA659A-8876-45D5-8206-BFBB39694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2876" y="1450676"/>
            <a:ext cx="3956647" cy="3956647"/>
          </a:xfrm>
          <a:prstGeom prst="rect">
            <a:avLst/>
          </a:prstGeom>
        </p:spPr>
      </p:pic>
    </p:spTree>
    <p:extLst>
      <p:ext uri="{BB962C8B-B14F-4D97-AF65-F5344CB8AC3E}">
        <p14:creationId xmlns:p14="http://schemas.microsoft.com/office/powerpoint/2010/main" val="12556304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Inventory and Mapping </a:t>
            </a:r>
          </a:p>
        </p:txBody>
      </p:sp>
      <p:sp>
        <p:nvSpPr>
          <p:cNvPr id="3" name="Content Placeholder 2"/>
          <p:cNvSpPr>
            <a:spLocks noGrp="1"/>
          </p:cNvSpPr>
          <p:nvPr>
            <p:ph idx="1"/>
          </p:nvPr>
        </p:nvSpPr>
        <p:spPr>
          <a:xfrm>
            <a:off x="1219200" y="1447800"/>
            <a:ext cx="10363200" cy="4953000"/>
          </a:xfrm>
        </p:spPr>
        <p:txBody>
          <a:bodyPr>
            <a:normAutofit/>
          </a:bodyPr>
          <a:lstStyle/>
          <a:p>
            <a:pPr lvl="0"/>
            <a:r>
              <a:rPr lang="en-US" sz="1800" dirty="0"/>
              <a:t>Apart from mapping who is doing what, where and on to what scale, identifying and mapping exercise also helps the PfRR to identify the community assets available and how they can be harnessed.</a:t>
            </a:r>
          </a:p>
          <a:p>
            <a:pPr lvl="0"/>
            <a:r>
              <a:rPr lang="en-US" sz="1800" dirty="0"/>
              <a:t>Mapping can be used as a </a:t>
            </a:r>
            <a:r>
              <a:rPr lang="en-US" sz="1800" dirty="0">
                <a:solidFill>
                  <a:srgbClr val="EC453D"/>
                </a:solidFill>
              </a:rPr>
              <a:t>foundation for community improvement.</a:t>
            </a:r>
          </a:p>
          <a:p>
            <a:pPr lvl="0"/>
            <a:r>
              <a:rPr lang="en-US" sz="1800" dirty="0"/>
              <a:t>Where external resources (e.g., Donor or state money) or grants may not be available. Therefore, the resources for change must come from within each community. Identifying and mobilizing community assets enables community residents to gain control over their lives. </a:t>
            </a:r>
          </a:p>
          <a:p>
            <a:pPr lvl="0"/>
            <a:r>
              <a:rPr lang="en-US" sz="1800" dirty="0"/>
              <a:t>Improvement efforts are more effective, and longer-lasting, when community members dedicate their time and capacities or talents towards the changes they desire as in the case of the ICG.</a:t>
            </a:r>
          </a:p>
          <a:p>
            <a:pPr lvl="0"/>
            <a:r>
              <a:rPr lang="en-US" sz="1800" dirty="0"/>
              <a:t>It’s </a:t>
            </a:r>
            <a:r>
              <a:rPr lang="en-US" sz="1800" dirty="0">
                <a:solidFill>
                  <a:srgbClr val="EC453D"/>
                </a:solidFill>
              </a:rPr>
              <a:t>impossible to fully understand the community without identifying its assets. </a:t>
            </a:r>
            <a:r>
              <a:rPr lang="en-US" sz="1800" dirty="0"/>
              <a:t>Knowing the community's strengths makes it easier to understand what kinds of programs or initiatives might be possible to address the community's needs.</a:t>
            </a:r>
          </a:p>
          <a:p>
            <a:pPr lvl="0"/>
            <a:r>
              <a:rPr lang="en-US" sz="1800" dirty="0"/>
              <a:t>When efforts are planned on the strengths of the community, people are likely to feel more positive about them, and to believe they can succeed. It's a lot easier to gain community support for an effort that emphasizes the positive - </a:t>
            </a:r>
            <a:r>
              <a:rPr lang="en-US" sz="1800" dirty="0">
                <a:solidFill>
                  <a:srgbClr val="EC453D"/>
                </a:solidFill>
              </a:rPr>
              <a:t>"We have the resources within our community to deal with this, and we can do it!" - Than one that stresses how large a problem is and how difficult it is to solve.</a:t>
            </a:r>
          </a:p>
        </p:txBody>
      </p:sp>
    </p:spTree>
    <p:extLst>
      <p:ext uri="{BB962C8B-B14F-4D97-AF65-F5344CB8AC3E}">
        <p14:creationId xmlns:p14="http://schemas.microsoft.com/office/powerpoint/2010/main" val="2092348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Inventory and Mapping </a:t>
            </a:r>
          </a:p>
        </p:txBody>
      </p:sp>
      <p:sp>
        <p:nvSpPr>
          <p:cNvPr id="3" name="Content Placeholder 2"/>
          <p:cNvSpPr>
            <a:spLocks noGrp="1"/>
          </p:cNvSpPr>
          <p:nvPr>
            <p:ph idx="1"/>
          </p:nvPr>
        </p:nvSpPr>
        <p:spPr/>
        <p:txBody>
          <a:bodyPr>
            <a:noAutofit/>
          </a:bodyPr>
          <a:lstStyle/>
          <a:p>
            <a:pPr marL="0" indent="0">
              <a:buNone/>
            </a:pPr>
            <a:r>
              <a:rPr lang="en-GB" sz="2000" dirty="0"/>
              <a:t>Partners identification and mapping does shows who is where, doing what and to what scale they operate in. This makes its easier for collocation and layering efforts to take place and thus enhance the quality and impact of their collective efforts.</a:t>
            </a:r>
          </a:p>
          <a:p>
            <a:pPr marL="0" indent="0">
              <a:buNone/>
            </a:pPr>
            <a:r>
              <a:rPr lang="en-GB" sz="2000" dirty="0"/>
              <a:t>Good Identification and mapping exercise of resources, vulnerabilities, resilience and partners can:</a:t>
            </a:r>
          </a:p>
          <a:p>
            <a:r>
              <a:rPr lang="en-GB" sz="2000" dirty="0"/>
              <a:t>Show </a:t>
            </a:r>
            <a:r>
              <a:rPr lang="en-GB" sz="2000" b="1" dirty="0">
                <a:solidFill>
                  <a:srgbClr val="EC453D"/>
                </a:solidFill>
                <a:ea typeface="Calibri" panose="020F0502020204030204" pitchFamily="34" charset="0"/>
                <a:cs typeface="Calibri" panose="020F0502020204030204" pitchFamily="34" charset="0"/>
              </a:rPr>
              <a:t>why and how</a:t>
            </a:r>
            <a:r>
              <a:rPr lang="en-GB" sz="2000" dirty="0">
                <a:solidFill>
                  <a:srgbClr val="EC453D"/>
                </a:solidFill>
              </a:rPr>
              <a:t> </a:t>
            </a:r>
            <a:r>
              <a:rPr lang="en-GB" sz="2000" dirty="0"/>
              <a:t>some households cope with shocks and stressor better than others.</a:t>
            </a:r>
          </a:p>
          <a:p>
            <a:r>
              <a:rPr lang="en-US" sz="2000" b="1" dirty="0">
                <a:solidFill>
                  <a:srgbClr val="EC453D"/>
                </a:solidFill>
                <a:ea typeface="Calibri" panose="020F0502020204030204" pitchFamily="34" charset="0"/>
                <a:cs typeface="Calibri" panose="020F0502020204030204" pitchFamily="34" charset="0"/>
              </a:rPr>
              <a:t>Be used for monitoring and for impact evaluation analysis: </a:t>
            </a:r>
            <a:r>
              <a:rPr lang="en-US" sz="2000" dirty="0"/>
              <a:t>attribute change in resilience capacity to certain interventions enabling donors and partners to see where they can have the biggest impact</a:t>
            </a:r>
          </a:p>
          <a:p>
            <a:pPr marL="285750" indent="-285750"/>
            <a:r>
              <a:rPr lang="en-US" sz="2000" dirty="0"/>
              <a:t>Be used for targeting: </a:t>
            </a:r>
            <a:r>
              <a:rPr lang="en-US" sz="2000" b="1" dirty="0">
                <a:solidFill>
                  <a:srgbClr val="EC453D"/>
                </a:solidFill>
                <a:cs typeface="Calibri" panose="020F0502020204030204" pitchFamily="34" charset="0"/>
              </a:rPr>
              <a:t>WHO</a:t>
            </a:r>
            <a:r>
              <a:rPr lang="en-US" sz="2000" dirty="0"/>
              <a:t> is most in need, </a:t>
            </a:r>
            <a:r>
              <a:rPr lang="en-US" sz="2000" b="1" dirty="0">
                <a:solidFill>
                  <a:srgbClr val="EC453D"/>
                </a:solidFill>
                <a:cs typeface="Calibri" panose="020F0502020204030204" pitchFamily="34" charset="0"/>
              </a:rPr>
              <a:t>WHERE</a:t>
            </a:r>
            <a:r>
              <a:rPr lang="en-US" sz="2000" dirty="0"/>
              <a:t> should investments focus( geographical)</a:t>
            </a:r>
          </a:p>
          <a:p>
            <a:endParaRPr lang="en-US" sz="2000" dirty="0"/>
          </a:p>
        </p:txBody>
      </p:sp>
    </p:spTree>
    <p:extLst>
      <p:ext uri="{BB962C8B-B14F-4D97-AF65-F5344CB8AC3E}">
        <p14:creationId xmlns:p14="http://schemas.microsoft.com/office/powerpoint/2010/main" val="31603147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285750" indent="-285750">
              <a:buFont typeface="Wingdings" panose="05000000000000000000" pitchFamily="2" charset="2"/>
              <a:buChar char="§"/>
            </a:pPr>
            <a:r>
              <a:rPr lang="en-US" sz="2400" dirty="0"/>
              <a:t>EVIDENCE CALLS FOR HOLISTIC RECOVERY AND RESILIENCE INTERVENTIONS</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a:t>BASED ON THE ANALYSIS, THE PfRR CAN IMPACT ON THE PILLARS AND THEIR CORRESPONDING VARIABLES TO ACHIEVE BETTER RESILIENCE OF THE HOUSEHOLDS AND THE COMMUNITIES</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a:t>CALL FOR IMPROVEMENT OF DATA COLLECTION SYSTEM, INCREASING THE NUMBER OF INDICATORS REQUIRED FOR RESILIENCE MEASUREMENT AND ANALYSIS IN THE FSNMS</a:t>
            </a:r>
          </a:p>
          <a:p>
            <a:endParaRPr lang="en-US" dirty="0"/>
          </a:p>
        </p:txBody>
      </p:sp>
    </p:spTree>
    <p:extLst>
      <p:ext uri="{BB962C8B-B14F-4D97-AF65-F5344CB8AC3E}">
        <p14:creationId xmlns:p14="http://schemas.microsoft.com/office/powerpoint/2010/main" val="3175677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646315-22FB-4780-A7FF-C57927F8D89A}"/>
              </a:ext>
            </a:extLst>
          </p:cNvPr>
          <p:cNvSpPr/>
          <p:nvPr/>
        </p:nvSpPr>
        <p:spPr>
          <a:xfrm>
            <a:off x="580574" y="1"/>
            <a:ext cx="11611426" cy="6858001"/>
          </a:xfrm>
          <a:prstGeom prst="rect">
            <a:avLst/>
          </a:prstGeom>
          <a:solidFill>
            <a:srgbClr val="FAB82B"/>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A43A4BFA-718E-46CF-86A1-1556B633C379}"/>
              </a:ext>
            </a:extLst>
          </p:cNvPr>
          <p:cNvSpPr/>
          <p:nvPr/>
        </p:nvSpPr>
        <p:spPr>
          <a:xfrm>
            <a:off x="580571" y="2645123"/>
            <a:ext cx="6429829" cy="1567757"/>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Local Leaders and Champions Commitment </a:t>
            </a:r>
          </a:p>
        </p:txBody>
      </p:sp>
      <p:sp>
        <p:nvSpPr>
          <p:cNvPr id="9" name="TextBox 8">
            <a:extLst>
              <a:ext uri="{FF2B5EF4-FFF2-40B4-BE49-F238E27FC236}">
                <a16:creationId xmlns="" xmlns:a16="http://schemas.microsoft.com/office/drawing/2014/main" id="{309F0D1E-BAA2-4C48-B2EE-C3866FE0A237}"/>
              </a:ext>
            </a:extLst>
          </p:cNvPr>
          <p:cNvSpPr txBox="1"/>
          <p:nvPr/>
        </p:nvSpPr>
        <p:spPr>
          <a:xfrm>
            <a:off x="1905000" y="2133600"/>
            <a:ext cx="2819400" cy="369332"/>
          </a:xfrm>
          <a:prstGeom prst="rect">
            <a:avLst/>
          </a:prstGeom>
          <a:noFill/>
        </p:spPr>
        <p:txBody>
          <a:bodyPr wrap="square" lIns="0" tIns="0" rIns="0" bIns="0" rtlCol="0">
            <a:spAutoFit/>
          </a:bodyPr>
          <a:lstStyle/>
          <a:p>
            <a:pPr defTabSz="457200"/>
            <a:r>
              <a:rPr lang="en-US" sz="2400" b="1" spc="400" dirty="0">
                <a:solidFill>
                  <a:srgbClr val="785803"/>
                </a:solidFill>
                <a:latin typeface="Gill Sans MT"/>
              </a:rPr>
              <a:t>SESSION 6</a:t>
            </a:r>
          </a:p>
        </p:txBody>
      </p:sp>
      <p:pic>
        <p:nvPicPr>
          <p:cNvPr id="12" name="Picture 11">
            <a:extLst>
              <a:ext uri="{FF2B5EF4-FFF2-40B4-BE49-F238E27FC236}">
                <a16:creationId xmlns="" xmlns:a16="http://schemas.microsoft.com/office/drawing/2014/main" id="{2AEA659A-8876-45D5-8206-BFBB39694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2876" y="1453719"/>
            <a:ext cx="3956647" cy="3950560"/>
          </a:xfrm>
          <a:prstGeom prst="rect">
            <a:avLst/>
          </a:prstGeom>
        </p:spPr>
      </p:pic>
    </p:spTree>
    <p:extLst>
      <p:ext uri="{BB962C8B-B14F-4D97-AF65-F5344CB8AC3E}">
        <p14:creationId xmlns:p14="http://schemas.microsoft.com/office/powerpoint/2010/main" val="38903707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27E452-E9B8-469D-94D8-2A3C3E41B96C}"/>
              </a:ext>
            </a:extLst>
          </p:cNvPr>
          <p:cNvSpPr>
            <a:spLocks noGrp="1"/>
          </p:cNvSpPr>
          <p:nvPr>
            <p:ph type="title"/>
          </p:nvPr>
        </p:nvSpPr>
        <p:spPr/>
        <p:txBody>
          <a:bodyPr/>
          <a:lstStyle/>
          <a:p>
            <a:r>
              <a:rPr lang="en-US" dirty="0"/>
              <a:t>Commitments – Yambio Case Study</a:t>
            </a:r>
          </a:p>
        </p:txBody>
      </p:sp>
      <p:sp>
        <p:nvSpPr>
          <p:cNvPr id="3" name="Content Placeholder 2"/>
          <p:cNvSpPr>
            <a:spLocks noGrp="1"/>
          </p:cNvSpPr>
          <p:nvPr>
            <p:ph idx="1"/>
          </p:nvPr>
        </p:nvSpPr>
        <p:spPr>
          <a:xfrm>
            <a:off x="1219200" y="1447800"/>
            <a:ext cx="10363200" cy="4525963"/>
          </a:xfrm>
        </p:spPr>
        <p:txBody>
          <a:bodyPr>
            <a:normAutofit/>
          </a:bodyPr>
          <a:lstStyle/>
          <a:p>
            <a:pPr marL="0" indent="0">
              <a:lnSpc>
                <a:spcPct val="120000"/>
              </a:lnSpc>
              <a:buNone/>
            </a:pPr>
            <a:r>
              <a:rPr lang="en-US" sz="2800" dirty="0"/>
              <a:t>Partners’ understanding of commitments is growing from finance-centric to a more  comprehensive and fundamental framing of an enabling environment. Existing resources are  being realigned around pillars but donors are still urged to launch new PfRR projects.</a:t>
            </a:r>
          </a:p>
          <a:p>
            <a:pPr marL="0" indent="0">
              <a:lnSpc>
                <a:spcPct val="120000"/>
              </a:lnSpc>
              <a:buNone/>
            </a:pPr>
            <a:r>
              <a:rPr lang="en-US" sz="2800" dirty="0"/>
              <a:t>Examples of strong commitments are cited at an agency level but a more systematic  approach to commitments-setting can strengthen accountability at different levels. Flexibility  differs by organization, project, contract and mechanism. </a:t>
            </a:r>
          </a:p>
          <a:p>
            <a:endParaRPr lang="en-US" sz="2800" dirty="0"/>
          </a:p>
        </p:txBody>
      </p:sp>
    </p:spTree>
    <p:extLst>
      <p:ext uri="{BB962C8B-B14F-4D97-AF65-F5344CB8AC3E}">
        <p14:creationId xmlns:p14="http://schemas.microsoft.com/office/powerpoint/2010/main" val="11692377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447800"/>
            <a:ext cx="10363200" cy="4525963"/>
          </a:xfrm>
        </p:spPr>
        <p:txBody>
          <a:bodyPr>
            <a:normAutofit fontScale="70000" lnSpcReduction="20000"/>
          </a:bodyPr>
          <a:lstStyle/>
          <a:p>
            <a:pPr marL="0" indent="0">
              <a:lnSpc>
                <a:spcPct val="120000"/>
              </a:lnSpc>
              <a:spcAft>
                <a:spcPts val="2200"/>
              </a:spcAft>
              <a:buNone/>
            </a:pPr>
            <a:r>
              <a:rPr lang="en-US" dirty="0"/>
              <a:t>While partners have been as  flexible as possible in the field, donors are asked to show their commit to greater flexibility.  With partners committing to accountable performance management, the PfRR can evolve a  rapid response to innovative ideas as convergence points. </a:t>
            </a:r>
          </a:p>
          <a:p>
            <a:pPr marL="0" indent="0">
              <a:lnSpc>
                <a:spcPct val="120000"/>
              </a:lnSpc>
              <a:buNone/>
            </a:pPr>
            <a:r>
              <a:rPr lang="en-US" b="1" dirty="0">
                <a:solidFill>
                  <a:srgbClr val="EC453D"/>
                </a:solidFill>
              </a:rPr>
              <a:t>Actions: (Yambio Case Study)</a:t>
            </a:r>
          </a:p>
          <a:p>
            <a:pPr marL="914400">
              <a:lnSpc>
                <a:spcPct val="120000"/>
              </a:lnSpc>
            </a:pPr>
            <a:r>
              <a:rPr lang="en-US" b="1" i="1" dirty="0"/>
              <a:t>A process for determining mutual commitments</a:t>
            </a:r>
            <a:r>
              <a:rPr lang="en-US" dirty="0"/>
              <a:t> to be set.</a:t>
            </a:r>
          </a:p>
          <a:p>
            <a:pPr marL="914400">
              <a:lnSpc>
                <a:spcPct val="120000"/>
              </a:lnSpc>
            </a:pPr>
            <a:r>
              <a:rPr lang="en-US" b="1" i="1" dirty="0"/>
              <a:t>Commitments based on the 4-pillars and the coordination system</a:t>
            </a:r>
            <a:r>
              <a:rPr lang="en-US" dirty="0"/>
              <a:t> to be  established.</a:t>
            </a:r>
          </a:p>
          <a:p>
            <a:pPr marL="914400">
              <a:lnSpc>
                <a:spcPct val="120000"/>
              </a:lnSpc>
            </a:pPr>
            <a:r>
              <a:rPr lang="en-US" dirty="0"/>
              <a:t>Donors commitments to include both </a:t>
            </a:r>
            <a:r>
              <a:rPr lang="en-US" b="1" i="1" dirty="0"/>
              <a:t>resources and means to enhance flexibility.</a:t>
            </a:r>
          </a:p>
          <a:p>
            <a:pPr marL="0" indent="0">
              <a:buNone/>
            </a:pPr>
            <a:endParaRPr lang="en-US" dirty="0"/>
          </a:p>
        </p:txBody>
      </p:sp>
    </p:spTree>
    <p:extLst>
      <p:ext uri="{BB962C8B-B14F-4D97-AF65-F5344CB8AC3E}">
        <p14:creationId xmlns:p14="http://schemas.microsoft.com/office/powerpoint/2010/main" val="1287875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1295400"/>
            <a:ext cx="10363200" cy="4525963"/>
          </a:xfrm>
        </p:spPr>
        <p:txBody>
          <a:bodyPr>
            <a:normAutofit fontScale="77500" lnSpcReduction="20000"/>
          </a:bodyPr>
          <a:lstStyle/>
          <a:p>
            <a:pPr>
              <a:lnSpc>
                <a:spcPct val="100000"/>
              </a:lnSpc>
              <a:spcBef>
                <a:spcPts val="600"/>
              </a:spcBef>
            </a:pPr>
            <a:r>
              <a:rPr lang="en-US" dirty="0">
                <a:solidFill>
                  <a:schemeClr val="tx1">
                    <a:lumMod val="75000"/>
                    <a:lumOff val="25000"/>
                  </a:schemeClr>
                </a:solidFill>
              </a:rPr>
              <a:t>Community Household Resilience Surveys completed by Management System International (MSI) in 2018;</a:t>
            </a:r>
          </a:p>
          <a:p>
            <a:pPr>
              <a:lnSpc>
                <a:spcPct val="100000"/>
              </a:lnSpc>
              <a:spcBef>
                <a:spcPts val="600"/>
              </a:spcBef>
            </a:pPr>
            <a:r>
              <a:rPr lang="en-US" dirty="0">
                <a:solidFill>
                  <a:schemeClr val="tx1">
                    <a:lumMod val="75000"/>
                    <a:lumOff val="25000"/>
                  </a:schemeClr>
                </a:solidFill>
              </a:rPr>
              <a:t>Data collected from the seven Counties in South Sudan: </a:t>
            </a:r>
            <a:r>
              <a:rPr lang="en-US" dirty="0" err="1">
                <a:solidFill>
                  <a:schemeClr val="tx1">
                    <a:lumMod val="75000"/>
                    <a:lumOff val="25000"/>
                  </a:schemeClr>
                </a:solidFill>
              </a:rPr>
              <a:t>Yambio</a:t>
            </a:r>
            <a:r>
              <a:rPr lang="en-US" dirty="0">
                <a:solidFill>
                  <a:schemeClr val="tx1">
                    <a:lumMod val="75000"/>
                    <a:lumOff val="25000"/>
                  </a:schemeClr>
                </a:solidFill>
              </a:rPr>
              <a:t> (570), </a:t>
            </a:r>
            <a:r>
              <a:rPr lang="en-US" dirty="0" err="1">
                <a:solidFill>
                  <a:schemeClr val="tx1">
                    <a:lumMod val="75000"/>
                    <a:lumOff val="25000"/>
                  </a:schemeClr>
                </a:solidFill>
              </a:rPr>
              <a:t>Awiel</a:t>
            </a:r>
            <a:r>
              <a:rPr lang="en-US" dirty="0">
                <a:solidFill>
                  <a:schemeClr val="tx1">
                    <a:lumMod val="75000"/>
                    <a:lumOff val="25000"/>
                  </a:schemeClr>
                </a:solidFill>
              </a:rPr>
              <a:t> West, (643), Torit (445), </a:t>
            </a:r>
            <a:r>
              <a:rPr lang="en-US" dirty="0" err="1">
                <a:solidFill>
                  <a:schemeClr val="tx1">
                    <a:lumMod val="75000"/>
                    <a:lumOff val="25000"/>
                  </a:schemeClr>
                </a:solidFill>
              </a:rPr>
              <a:t>Wau</a:t>
            </a:r>
            <a:r>
              <a:rPr lang="en-US" dirty="0">
                <a:solidFill>
                  <a:schemeClr val="tx1">
                    <a:lumMod val="75000"/>
                    <a:lumOff val="25000"/>
                  </a:schemeClr>
                </a:solidFill>
              </a:rPr>
              <a:t> (622), </a:t>
            </a:r>
            <a:r>
              <a:rPr lang="en-US" dirty="0" err="1">
                <a:solidFill>
                  <a:schemeClr val="tx1">
                    <a:lumMod val="75000"/>
                    <a:lumOff val="25000"/>
                  </a:schemeClr>
                </a:solidFill>
              </a:rPr>
              <a:t>Bor</a:t>
            </a:r>
            <a:r>
              <a:rPr lang="en-US" dirty="0">
                <a:solidFill>
                  <a:schemeClr val="tx1">
                    <a:lumMod val="75000"/>
                    <a:lumOff val="25000"/>
                  </a:schemeClr>
                </a:solidFill>
              </a:rPr>
              <a:t> South (704), Yei (748) and Rumbek East (445); </a:t>
            </a:r>
          </a:p>
          <a:p>
            <a:pPr>
              <a:lnSpc>
                <a:spcPct val="100000"/>
              </a:lnSpc>
              <a:spcBef>
                <a:spcPts val="600"/>
              </a:spcBef>
            </a:pPr>
            <a:r>
              <a:rPr lang="en-US" dirty="0">
                <a:solidFill>
                  <a:schemeClr val="tx1">
                    <a:lumMod val="75000"/>
                    <a:lumOff val="25000"/>
                  </a:schemeClr>
                </a:solidFill>
              </a:rPr>
              <a:t>Data were collected on basic services, trust and local institutions, and productive capacities;</a:t>
            </a:r>
          </a:p>
          <a:p>
            <a:pPr>
              <a:lnSpc>
                <a:spcPct val="100000"/>
              </a:lnSpc>
              <a:spcBef>
                <a:spcPts val="600"/>
              </a:spcBef>
            </a:pPr>
            <a:r>
              <a:rPr lang="en-US" dirty="0">
                <a:solidFill>
                  <a:schemeClr val="tx1">
                    <a:lumMod val="75000"/>
                    <a:lumOff val="25000"/>
                  </a:schemeClr>
                </a:solidFill>
              </a:rPr>
              <a:t>Qualitative data gathered from FGDs with farmer groups, adult females, adult males, male youth, female youth, schoolteachers, community-based organizations (CBOs), government peace committees, faith-based organizations (FBOs), and key informant interviews with local leaders, chiefs, executive directors, teachers and peace committees.</a:t>
            </a:r>
          </a:p>
          <a:p>
            <a:endParaRPr lang="en-US" dirty="0"/>
          </a:p>
        </p:txBody>
      </p:sp>
      <p:sp>
        <p:nvSpPr>
          <p:cNvPr id="5" name="Title 1"/>
          <p:cNvSpPr>
            <a:spLocks noGrp="1"/>
          </p:cNvSpPr>
          <p:nvPr>
            <p:ph type="title"/>
          </p:nvPr>
        </p:nvSpPr>
        <p:spPr>
          <a:xfrm>
            <a:off x="990600" y="457200"/>
            <a:ext cx="10591800" cy="533400"/>
          </a:xfrm>
        </p:spPr>
        <p:txBody>
          <a:bodyPr>
            <a:normAutofit/>
          </a:bodyPr>
          <a:lstStyle/>
          <a:p>
            <a:r>
              <a:rPr lang="en-US" dirty="0"/>
              <a:t>Resilience </a:t>
            </a:r>
            <a:r>
              <a:rPr lang="en-US" dirty="0" smtClean="0"/>
              <a:t>Profiles Study</a:t>
            </a:r>
            <a:endParaRPr lang="en-US" dirty="0"/>
          </a:p>
        </p:txBody>
      </p:sp>
    </p:spTree>
    <p:extLst>
      <p:ext uri="{BB962C8B-B14F-4D97-AF65-F5344CB8AC3E}">
        <p14:creationId xmlns:p14="http://schemas.microsoft.com/office/powerpoint/2010/main" val="1106476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646315-22FB-4780-A7FF-C57927F8D89A}"/>
              </a:ext>
            </a:extLst>
          </p:cNvPr>
          <p:cNvSpPr/>
          <p:nvPr/>
        </p:nvSpPr>
        <p:spPr>
          <a:xfrm>
            <a:off x="580574" y="1"/>
            <a:ext cx="11611426" cy="6858001"/>
          </a:xfrm>
          <a:prstGeom prst="rect">
            <a:avLst/>
          </a:prstGeom>
          <a:solidFill>
            <a:srgbClr val="FAB82B"/>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A43A4BFA-718E-46CF-86A1-1556B633C379}"/>
              </a:ext>
            </a:extLst>
          </p:cNvPr>
          <p:cNvSpPr/>
          <p:nvPr/>
        </p:nvSpPr>
        <p:spPr>
          <a:xfrm>
            <a:off x="580571" y="2645123"/>
            <a:ext cx="6429829" cy="1567757"/>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Joint Work Planning</a:t>
            </a:r>
          </a:p>
        </p:txBody>
      </p:sp>
      <p:sp>
        <p:nvSpPr>
          <p:cNvPr id="9" name="TextBox 8">
            <a:extLst>
              <a:ext uri="{FF2B5EF4-FFF2-40B4-BE49-F238E27FC236}">
                <a16:creationId xmlns="" xmlns:a16="http://schemas.microsoft.com/office/drawing/2014/main" id="{309F0D1E-BAA2-4C48-B2EE-C3866FE0A237}"/>
              </a:ext>
            </a:extLst>
          </p:cNvPr>
          <p:cNvSpPr txBox="1"/>
          <p:nvPr/>
        </p:nvSpPr>
        <p:spPr>
          <a:xfrm>
            <a:off x="1905000" y="2133600"/>
            <a:ext cx="2819400" cy="369332"/>
          </a:xfrm>
          <a:prstGeom prst="rect">
            <a:avLst/>
          </a:prstGeom>
          <a:noFill/>
        </p:spPr>
        <p:txBody>
          <a:bodyPr wrap="square" lIns="0" tIns="0" rIns="0" bIns="0" rtlCol="0">
            <a:spAutoFit/>
          </a:bodyPr>
          <a:lstStyle/>
          <a:p>
            <a:pPr defTabSz="457200"/>
            <a:r>
              <a:rPr lang="en-US" sz="2400" b="1" spc="400">
                <a:solidFill>
                  <a:srgbClr val="785803"/>
                </a:solidFill>
                <a:latin typeface="Gill Sans MT"/>
              </a:rPr>
              <a:t>SESSION 7</a:t>
            </a:r>
            <a:endParaRPr lang="en-US" sz="2400" b="1" spc="400" dirty="0">
              <a:solidFill>
                <a:srgbClr val="785803"/>
              </a:solidFill>
              <a:latin typeface="Gill Sans MT"/>
            </a:endParaRPr>
          </a:p>
        </p:txBody>
      </p:sp>
      <p:pic>
        <p:nvPicPr>
          <p:cNvPr id="12" name="Picture 11">
            <a:extLst>
              <a:ext uri="{FF2B5EF4-FFF2-40B4-BE49-F238E27FC236}">
                <a16:creationId xmlns="" xmlns:a16="http://schemas.microsoft.com/office/drawing/2014/main" id="{2AEA659A-8876-45D5-8206-BFBB39694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5919" y="1453719"/>
            <a:ext cx="3950560" cy="3950560"/>
          </a:xfrm>
          <a:prstGeom prst="rect">
            <a:avLst/>
          </a:prstGeom>
        </p:spPr>
      </p:pic>
    </p:spTree>
    <p:extLst>
      <p:ext uri="{BB962C8B-B14F-4D97-AF65-F5344CB8AC3E}">
        <p14:creationId xmlns:p14="http://schemas.microsoft.com/office/powerpoint/2010/main" val="512089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14C5A5-E272-014C-A545-B64D14DDD34C}"/>
              </a:ext>
            </a:extLst>
          </p:cNvPr>
          <p:cNvSpPr>
            <a:spLocks noGrp="1"/>
          </p:cNvSpPr>
          <p:nvPr>
            <p:ph type="title"/>
          </p:nvPr>
        </p:nvSpPr>
        <p:spPr/>
        <p:txBody>
          <a:bodyPr>
            <a:normAutofit/>
          </a:bodyPr>
          <a:lstStyle/>
          <a:p>
            <a:r>
              <a:rPr lang="en-US" dirty="0"/>
              <a:t>The Joint Work Plan</a:t>
            </a:r>
          </a:p>
        </p:txBody>
      </p:sp>
      <p:sp>
        <p:nvSpPr>
          <p:cNvPr id="6" name="Text Placeholder 5">
            <a:extLst>
              <a:ext uri="{FF2B5EF4-FFF2-40B4-BE49-F238E27FC236}">
                <a16:creationId xmlns="" xmlns:a16="http://schemas.microsoft.com/office/drawing/2014/main" id="{55AFE9A0-4866-479D-9F0E-026074B2C4A4}"/>
              </a:ext>
            </a:extLst>
          </p:cNvPr>
          <p:cNvSpPr>
            <a:spLocks noGrp="1"/>
          </p:cNvSpPr>
          <p:nvPr>
            <p:ph type="body" idx="1"/>
          </p:nvPr>
        </p:nvSpPr>
        <p:spPr/>
        <p:txBody>
          <a:bodyPr/>
          <a:lstStyle/>
          <a:p>
            <a:r>
              <a:rPr lang="en-US" sz="2400" b="1" dirty="0"/>
              <a:t>Objective: </a:t>
            </a:r>
            <a:r>
              <a:rPr lang="en-US" sz="2400" dirty="0"/>
              <a:t>Operationalize the four Cs (colocation, coordination, collaboration and commitment) in Yambio. </a:t>
            </a:r>
          </a:p>
          <a:p>
            <a:r>
              <a:rPr lang="en-US" sz="2400" b="1" dirty="0"/>
              <a:t>Overarching theme: </a:t>
            </a:r>
            <a:r>
              <a:rPr lang="en-US" sz="2400" dirty="0"/>
              <a:t>Convergence of people, ideas, resources and efforts.</a:t>
            </a:r>
          </a:p>
          <a:p>
            <a:r>
              <a:rPr lang="en-US" sz="2400" b="1" dirty="0"/>
              <a:t>A working tool: </a:t>
            </a:r>
            <a:r>
              <a:rPr lang="en-US" sz="2400" dirty="0"/>
              <a:t>Includes Results, Logical Frameworks, Cooperation Mechanisms, Key terms, relevant institutional architecture, M&amp;E and other instruments for planning and operations. </a:t>
            </a:r>
          </a:p>
          <a:p>
            <a:r>
              <a:rPr lang="en-US" sz="2400" b="1" dirty="0"/>
              <a:t>Inclusive, participatory process </a:t>
            </a:r>
            <a:r>
              <a:rPr lang="en-US" sz="2400" dirty="0"/>
              <a:t>directed by Co-Leads and Pillar Leads with professional facilitative support (53 agencies, 95 participants).</a:t>
            </a:r>
          </a:p>
        </p:txBody>
      </p:sp>
    </p:spTree>
    <p:extLst>
      <p:ext uri="{BB962C8B-B14F-4D97-AF65-F5344CB8AC3E}">
        <p14:creationId xmlns:p14="http://schemas.microsoft.com/office/powerpoint/2010/main" val="8203264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449E19-46B9-9B47-AED6-5134EA9D3F63}"/>
              </a:ext>
            </a:extLst>
          </p:cNvPr>
          <p:cNvSpPr>
            <a:spLocks noGrp="1"/>
          </p:cNvSpPr>
          <p:nvPr>
            <p:ph type="title"/>
          </p:nvPr>
        </p:nvSpPr>
        <p:spPr/>
        <p:txBody>
          <a:bodyPr/>
          <a:lstStyle/>
          <a:p>
            <a:r>
              <a:rPr lang="en-US" dirty="0"/>
              <a:t>What was Done?</a:t>
            </a:r>
          </a:p>
        </p:txBody>
      </p:sp>
      <p:sp>
        <p:nvSpPr>
          <p:cNvPr id="3" name="Content Placeholder 2">
            <a:extLst>
              <a:ext uri="{FF2B5EF4-FFF2-40B4-BE49-F238E27FC236}">
                <a16:creationId xmlns="" xmlns:a16="http://schemas.microsoft.com/office/drawing/2014/main" id="{864B723E-4AEB-4942-B69F-56D05C9AFF1F}"/>
              </a:ext>
            </a:extLst>
          </p:cNvPr>
          <p:cNvSpPr>
            <a:spLocks noGrp="1"/>
          </p:cNvSpPr>
          <p:nvPr>
            <p:ph type="body" idx="1"/>
          </p:nvPr>
        </p:nvSpPr>
        <p:spPr/>
        <p:txBody>
          <a:bodyPr>
            <a:normAutofit fontScale="40000" lnSpcReduction="20000"/>
          </a:bodyPr>
          <a:lstStyle/>
          <a:p>
            <a:pPr marL="0" indent="0">
              <a:buNone/>
            </a:pPr>
            <a:r>
              <a:rPr lang="en-US" b="1" dirty="0"/>
              <a:t>10 Framing Questions:</a:t>
            </a:r>
          </a:p>
          <a:p>
            <a:pPr marL="731520" indent="-514350">
              <a:buFont typeface="+mj-lt"/>
              <a:buAutoNum type="arabicPeriod"/>
            </a:pPr>
            <a:r>
              <a:rPr lang="en-US" b="1" dirty="0"/>
              <a:t>Shared understanding: </a:t>
            </a:r>
            <a:r>
              <a:rPr lang="en-US" dirty="0"/>
              <a:t>do partners have a shared understanding of the basic concepts framing the Partnership? </a:t>
            </a:r>
          </a:p>
          <a:p>
            <a:pPr marL="731520" indent="-514350">
              <a:buFont typeface="+mj-lt"/>
              <a:buAutoNum type="arabicPeriod"/>
            </a:pPr>
            <a:r>
              <a:rPr lang="en-US" b="1" dirty="0"/>
              <a:t>Greater impact: </a:t>
            </a:r>
            <a:r>
              <a:rPr lang="en-US" dirty="0"/>
              <a:t>What are the results that would produce the greatest impact in reducing vulnerability and building resilience in Yambio?</a:t>
            </a:r>
          </a:p>
          <a:p>
            <a:pPr marL="731520" indent="-514350">
              <a:buFont typeface="+mj-lt"/>
              <a:buAutoNum type="arabicPeriod"/>
            </a:pPr>
            <a:r>
              <a:rPr lang="en-US" b="1" dirty="0"/>
              <a:t>Inventory of Partners’ activities: </a:t>
            </a:r>
            <a:r>
              <a:rPr lang="en-US" dirty="0"/>
              <a:t>Do we know what partners are currently doing in Yambio, where their activities are located, how long they will be active and what assets they have available?</a:t>
            </a:r>
          </a:p>
          <a:p>
            <a:pPr marL="731520" indent="-514350">
              <a:buFont typeface="+mj-lt"/>
              <a:buAutoNum type="arabicPeriod"/>
            </a:pPr>
            <a:r>
              <a:rPr lang="en-US" b="1" dirty="0"/>
              <a:t>Convergence in practice – </a:t>
            </a:r>
            <a:r>
              <a:rPr lang="en-US" dirty="0"/>
              <a:t>Can we layer, sequence and cluster our activities in Yambio better for greater impact through strategic integration?</a:t>
            </a:r>
          </a:p>
          <a:p>
            <a:pPr marL="731520" indent="-514350">
              <a:buFont typeface="+mj-lt"/>
              <a:buAutoNum type="arabicPeriod"/>
            </a:pPr>
            <a:r>
              <a:rPr lang="en-US" b="1" dirty="0"/>
              <a:t>Co-location – </a:t>
            </a:r>
            <a:r>
              <a:rPr lang="en-US" dirty="0"/>
              <a:t>Can we identify sub-county (</a:t>
            </a:r>
            <a:r>
              <a:rPr lang="en-US" dirty="0" err="1"/>
              <a:t>payam</a:t>
            </a:r>
            <a:r>
              <a:rPr lang="en-US" dirty="0"/>
              <a:t> and/or boma) level geographic targets on which to converge our efforts for greater impact?</a:t>
            </a:r>
          </a:p>
          <a:p>
            <a:pPr marL="731520" indent="-514350">
              <a:buFont typeface="+mj-lt"/>
              <a:buAutoNum type="arabicPeriod"/>
            </a:pPr>
            <a:r>
              <a:rPr lang="en-US" b="1" dirty="0"/>
              <a:t>Coordination – </a:t>
            </a:r>
            <a:r>
              <a:rPr lang="en-US" dirty="0"/>
              <a:t>Can we prioritize the most critical activities needed to stand up the Partnership in Yambio, commit to firm dates and allocate core responsibilities and resources?</a:t>
            </a:r>
          </a:p>
          <a:p>
            <a:pPr marL="731520" indent="-514350">
              <a:buFont typeface="+mj-lt"/>
              <a:buAutoNum type="arabicPeriod"/>
            </a:pPr>
            <a:r>
              <a:rPr lang="en-US" b="1" dirty="0"/>
              <a:t>Collaboration and adaptation – </a:t>
            </a:r>
            <a:r>
              <a:rPr lang="en-US" dirty="0"/>
              <a:t>Can we suggest to our donors any financing and/or compliance adjustments to make strategic integration and high impact programming more viable in Yambio?</a:t>
            </a:r>
          </a:p>
          <a:p>
            <a:pPr marL="731520" indent="-514350">
              <a:buFont typeface="+mj-lt"/>
              <a:buAutoNum type="arabicPeriod"/>
            </a:pPr>
            <a:r>
              <a:rPr lang="en-US" b="1" dirty="0"/>
              <a:t>Outreach and consensus building </a:t>
            </a:r>
            <a:r>
              <a:rPr lang="en-US" dirty="0"/>
              <a:t>– What should the Partnership in do in order to ensure that there is solid agreement and consensus on the Consolidated Workplan and the Partnership layering Strategy/plan for Yambio</a:t>
            </a:r>
          </a:p>
          <a:p>
            <a:pPr marL="731520" indent="-514350">
              <a:buFont typeface="+mj-lt"/>
              <a:buAutoNum type="arabicPeriod"/>
            </a:pPr>
            <a:r>
              <a:rPr lang="en-US" b="1" dirty="0"/>
              <a:t>Socialization of tools – </a:t>
            </a:r>
            <a:r>
              <a:rPr lang="en-US" dirty="0"/>
              <a:t>Are we familiar with the key documents and tools that relate to the Partnership? </a:t>
            </a:r>
          </a:p>
          <a:p>
            <a:pPr marL="731520" indent="-514350">
              <a:buFont typeface="+mj-lt"/>
              <a:buAutoNum type="arabicPeriod"/>
            </a:pPr>
            <a:r>
              <a:rPr lang="en-US" b="1" dirty="0"/>
              <a:t>The Collective Impact Approach – </a:t>
            </a:r>
            <a:r>
              <a:rPr lang="en-US" dirty="0"/>
              <a:t>Could the Partnership use this approach to structure backbone support that upholds the distributed authority across the Partnership?</a:t>
            </a:r>
          </a:p>
          <a:p>
            <a:endParaRPr lang="en-US" dirty="0"/>
          </a:p>
        </p:txBody>
      </p:sp>
    </p:spTree>
    <p:extLst>
      <p:ext uri="{BB962C8B-B14F-4D97-AF65-F5344CB8AC3E}">
        <p14:creationId xmlns:p14="http://schemas.microsoft.com/office/powerpoint/2010/main" val="18692534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8C6FAC-4713-2842-A237-AC44831AB1F6}"/>
              </a:ext>
            </a:extLst>
          </p:cNvPr>
          <p:cNvSpPr>
            <a:spLocks noGrp="1"/>
          </p:cNvSpPr>
          <p:nvPr>
            <p:ph type="title"/>
          </p:nvPr>
        </p:nvSpPr>
        <p:spPr/>
        <p:txBody>
          <a:bodyPr/>
          <a:lstStyle/>
          <a:p>
            <a:r>
              <a:rPr lang="en-US" dirty="0"/>
              <a:t>What was Done?</a:t>
            </a:r>
          </a:p>
        </p:txBody>
      </p:sp>
      <p:sp>
        <p:nvSpPr>
          <p:cNvPr id="3" name="Content Placeholder 2">
            <a:extLst>
              <a:ext uri="{FF2B5EF4-FFF2-40B4-BE49-F238E27FC236}">
                <a16:creationId xmlns="" xmlns:a16="http://schemas.microsoft.com/office/drawing/2014/main" id="{CC48AD23-2279-AC41-B44A-DD9C2BBB499F}"/>
              </a:ext>
            </a:extLst>
          </p:cNvPr>
          <p:cNvSpPr>
            <a:spLocks noGrp="1"/>
          </p:cNvSpPr>
          <p:nvPr>
            <p:ph type="body" idx="1"/>
          </p:nvPr>
        </p:nvSpPr>
        <p:spPr/>
        <p:txBody>
          <a:bodyPr>
            <a:normAutofit fontScale="92500" lnSpcReduction="20000"/>
          </a:bodyPr>
          <a:lstStyle/>
          <a:p>
            <a:r>
              <a:rPr lang="en-US" dirty="0"/>
              <a:t>The Logical Framework - participants spiraled back on previous work to refine results and associated logical frameworks.</a:t>
            </a:r>
          </a:p>
          <a:p>
            <a:r>
              <a:rPr lang="en-US" dirty="0"/>
              <a:t>Learning while planning ensured knowledge co-creation (case studies, collaborative definition of key terms).</a:t>
            </a:r>
          </a:p>
          <a:p>
            <a:r>
              <a:rPr lang="en-US" dirty="0"/>
              <a:t>Presentation of Resilience Profiles and RIMA Plus grounded the planning in evidence.</a:t>
            </a:r>
          </a:p>
          <a:p>
            <a:r>
              <a:rPr lang="en-US" dirty="0"/>
              <a:t>Small discussion groups cascading up into Pillar groups and further into plenary (maximize ownership and input).</a:t>
            </a:r>
          </a:p>
          <a:p>
            <a:r>
              <a:rPr lang="en-US" dirty="0"/>
              <a:t>Inclusive, participatory process directed by Co-Leads and Pillar Leads with professional facilitative support.</a:t>
            </a:r>
          </a:p>
        </p:txBody>
      </p:sp>
    </p:spTree>
    <p:extLst>
      <p:ext uri="{BB962C8B-B14F-4D97-AF65-F5344CB8AC3E}">
        <p14:creationId xmlns:p14="http://schemas.microsoft.com/office/powerpoint/2010/main" val="38381906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14C5A5-E272-014C-A545-B64D14DDD34C}"/>
              </a:ext>
            </a:extLst>
          </p:cNvPr>
          <p:cNvSpPr>
            <a:spLocks noGrp="1"/>
          </p:cNvSpPr>
          <p:nvPr>
            <p:ph type="title"/>
          </p:nvPr>
        </p:nvSpPr>
        <p:spPr>
          <a:xfrm>
            <a:off x="1000035" y="473556"/>
            <a:ext cx="10515600" cy="450801"/>
          </a:xfrm>
        </p:spPr>
        <p:txBody>
          <a:bodyPr>
            <a:normAutofit fontScale="90000"/>
          </a:bodyPr>
          <a:lstStyle/>
          <a:p>
            <a:r>
              <a:rPr lang="en-US" dirty="0"/>
              <a:t>What Results were Prioritized?</a:t>
            </a:r>
          </a:p>
        </p:txBody>
      </p:sp>
      <p:pic>
        <p:nvPicPr>
          <p:cNvPr id="9" name="Picture 8">
            <a:extLst>
              <a:ext uri="{FF2B5EF4-FFF2-40B4-BE49-F238E27FC236}">
                <a16:creationId xmlns="" xmlns:a16="http://schemas.microsoft.com/office/drawing/2014/main" id="{EBFE0769-2BA0-49B1-B24A-8DB051EE16D1}"/>
              </a:ext>
            </a:extLst>
          </p:cNvPr>
          <p:cNvPicPr>
            <a:picLocks noChangeAspect="1"/>
          </p:cNvPicPr>
          <p:nvPr/>
        </p:nvPicPr>
        <p:blipFill>
          <a:blip r:embed="rId3"/>
          <a:srcRect/>
          <a:stretch/>
        </p:blipFill>
        <p:spPr>
          <a:xfrm>
            <a:off x="1018087" y="1048010"/>
            <a:ext cx="10486029" cy="5809991"/>
          </a:xfrm>
          <a:prstGeom prst="rect">
            <a:avLst/>
          </a:prstGeom>
        </p:spPr>
      </p:pic>
    </p:spTree>
    <p:extLst>
      <p:ext uri="{BB962C8B-B14F-4D97-AF65-F5344CB8AC3E}">
        <p14:creationId xmlns:p14="http://schemas.microsoft.com/office/powerpoint/2010/main" val="2212470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14C5A5-E272-014C-A545-B64D14DDD34C}"/>
              </a:ext>
            </a:extLst>
          </p:cNvPr>
          <p:cNvSpPr>
            <a:spLocks noGrp="1"/>
          </p:cNvSpPr>
          <p:nvPr>
            <p:ph type="title"/>
          </p:nvPr>
        </p:nvSpPr>
        <p:spPr/>
        <p:txBody>
          <a:bodyPr>
            <a:normAutofit/>
          </a:bodyPr>
          <a:lstStyle/>
          <a:p>
            <a:r>
              <a:rPr lang="en-US" dirty="0"/>
              <a:t>How was Evidence factored in to JWP?</a:t>
            </a:r>
          </a:p>
        </p:txBody>
      </p:sp>
      <p:graphicFrame>
        <p:nvGraphicFramePr>
          <p:cNvPr id="10" name="Table 9">
            <a:extLst>
              <a:ext uri="{FF2B5EF4-FFF2-40B4-BE49-F238E27FC236}">
                <a16:creationId xmlns="" xmlns:a16="http://schemas.microsoft.com/office/drawing/2014/main" id="{872F65B3-07E0-4D47-8388-CF570B431D45}"/>
              </a:ext>
            </a:extLst>
          </p:cNvPr>
          <p:cNvGraphicFramePr>
            <a:graphicFrameLocks noGrp="1"/>
          </p:cNvGraphicFramePr>
          <p:nvPr>
            <p:extLst/>
          </p:nvPr>
        </p:nvGraphicFramePr>
        <p:xfrm>
          <a:off x="1000035" y="1322226"/>
          <a:ext cx="10814594" cy="5394960"/>
        </p:xfrm>
        <a:graphic>
          <a:graphicData uri="http://schemas.openxmlformats.org/drawingml/2006/table">
            <a:tbl>
              <a:tblPr firstRow="1" bandRow="1">
                <a:tableStyleId>{5C22544A-7EE6-4342-B048-85BDC9FD1C3A}</a:tableStyleId>
              </a:tblPr>
              <a:tblGrid>
                <a:gridCol w="1614401">
                  <a:extLst>
                    <a:ext uri="{9D8B030D-6E8A-4147-A177-3AD203B41FA5}">
                      <a16:colId xmlns="" xmlns:a16="http://schemas.microsoft.com/office/drawing/2014/main" val="1585313118"/>
                    </a:ext>
                  </a:extLst>
                </a:gridCol>
                <a:gridCol w="2164031">
                  <a:extLst>
                    <a:ext uri="{9D8B030D-6E8A-4147-A177-3AD203B41FA5}">
                      <a16:colId xmlns="" xmlns:a16="http://schemas.microsoft.com/office/drawing/2014/main" val="708932489"/>
                    </a:ext>
                  </a:extLst>
                </a:gridCol>
                <a:gridCol w="2670270">
                  <a:extLst>
                    <a:ext uri="{9D8B030D-6E8A-4147-A177-3AD203B41FA5}">
                      <a16:colId xmlns="" xmlns:a16="http://schemas.microsoft.com/office/drawing/2014/main" val="2909388485"/>
                    </a:ext>
                  </a:extLst>
                </a:gridCol>
                <a:gridCol w="1157117">
                  <a:extLst>
                    <a:ext uri="{9D8B030D-6E8A-4147-A177-3AD203B41FA5}">
                      <a16:colId xmlns="" xmlns:a16="http://schemas.microsoft.com/office/drawing/2014/main" val="2640181746"/>
                    </a:ext>
                  </a:extLst>
                </a:gridCol>
                <a:gridCol w="3208775">
                  <a:extLst>
                    <a:ext uri="{9D8B030D-6E8A-4147-A177-3AD203B41FA5}">
                      <a16:colId xmlns="" xmlns:a16="http://schemas.microsoft.com/office/drawing/2014/main" val="1006377194"/>
                    </a:ext>
                  </a:extLst>
                </a:gridCol>
              </a:tblGrid>
              <a:tr h="0">
                <a:tc>
                  <a:txBody>
                    <a:bodyPr/>
                    <a:lstStyle/>
                    <a:p>
                      <a:pPr marL="0" marR="513080">
                        <a:spcBef>
                          <a:spcPts val="300"/>
                        </a:spcBef>
                        <a:spcAft>
                          <a:spcPts val="300"/>
                        </a:spcAft>
                      </a:pPr>
                      <a:r>
                        <a:rPr lang="en-US" sz="1400" dirty="0">
                          <a:effectLst/>
                          <a:latin typeface="Gill Sans MT" panose="020B0502020104020203" pitchFamily="34" charset="0"/>
                        </a:rPr>
                        <a:t> </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noFill/>
                  </a:tcPr>
                </a:tc>
                <a:tc>
                  <a:txBody>
                    <a:bodyPr/>
                    <a:lstStyle/>
                    <a:p>
                      <a:pPr marL="0" marR="0" algn="ctr">
                        <a:spcBef>
                          <a:spcPts val="300"/>
                        </a:spcBef>
                        <a:spcAft>
                          <a:spcPts val="300"/>
                        </a:spcAft>
                      </a:pPr>
                      <a:r>
                        <a:rPr lang="en-US" sz="1400" dirty="0">
                          <a:effectLst/>
                          <a:latin typeface="Gill Sans MT" panose="020B0502020104020203" pitchFamily="34" charset="0"/>
                        </a:rPr>
                        <a:t>KEY RESULTS</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nchor="ctr">
                    <a:solidFill>
                      <a:srgbClr val="203568"/>
                    </a:solidFill>
                  </a:tcPr>
                </a:tc>
                <a:tc>
                  <a:txBody>
                    <a:bodyPr/>
                    <a:lstStyle/>
                    <a:p>
                      <a:pPr marL="0" marR="0" algn="ctr">
                        <a:spcBef>
                          <a:spcPts val="300"/>
                        </a:spcBef>
                        <a:spcAft>
                          <a:spcPts val="300"/>
                        </a:spcAft>
                      </a:pPr>
                      <a:r>
                        <a:rPr lang="en-US" sz="1400" dirty="0">
                          <a:effectLst/>
                          <a:latin typeface="Gill Sans MT" panose="020B0502020104020203" pitchFamily="34" charset="0"/>
                        </a:rPr>
                        <a:t>Baseline levels %</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nchor="ctr">
                    <a:solidFill>
                      <a:srgbClr val="203568"/>
                    </a:solidFill>
                  </a:tcPr>
                </a:tc>
                <a:tc>
                  <a:txBody>
                    <a:bodyPr/>
                    <a:lstStyle/>
                    <a:p>
                      <a:pPr marL="0" marR="0" algn="ctr">
                        <a:spcBef>
                          <a:spcPts val="300"/>
                        </a:spcBef>
                        <a:spcAft>
                          <a:spcPts val="300"/>
                        </a:spcAft>
                      </a:pPr>
                      <a:r>
                        <a:rPr lang="en-US" sz="1400" dirty="0">
                          <a:effectLst/>
                          <a:latin typeface="Gill Sans MT" panose="020B0502020104020203" pitchFamily="34" charset="0"/>
                        </a:rPr>
                        <a:t>% increase targeted</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nchor="ctr">
                    <a:solidFill>
                      <a:srgbClr val="203568"/>
                    </a:solidFill>
                  </a:tcPr>
                </a:tc>
                <a:tc>
                  <a:txBody>
                    <a:bodyPr/>
                    <a:lstStyle/>
                    <a:p>
                      <a:pPr marL="0" marR="0" algn="ctr">
                        <a:spcBef>
                          <a:spcPts val="300"/>
                        </a:spcBef>
                        <a:spcAft>
                          <a:spcPts val="300"/>
                        </a:spcAft>
                      </a:pPr>
                      <a:r>
                        <a:rPr lang="en-US" sz="1400" dirty="0">
                          <a:effectLst/>
                          <a:latin typeface="Gill Sans MT" panose="020B0502020104020203" pitchFamily="34" charset="0"/>
                        </a:rPr>
                        <a:t>Indicators</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nchor="ctr">
                    <a:solidFill>
                      <a:srgbClr val="203568"/>
                    </a:solidFill>
                  </a:tcPr>
                </a:tc>
                <a:extLst>
                  <a:ext uri="{0D108BD9-81ED-4DB2-BD59-A6C34878D82A}">
                    <a16:rowId xmlns="" xmlns:a16="http://schemas.microsoft.com/office/drawing/2014/main" val="1397158077"/>
                  </a:ext>
                </a:extLst>
              </a:tr>
              <a:tr h="0">
                <a:tc>
                  <a:txBody>
                    <a:bodyPr/>
                    <a:lstStyle/>
                    <a:p>
                      <a:pPr marL="0" marR="0">
                        <a:spcBef>
                          <a:spcPts val="300"/>
                        </a:spcBef>
                        <a:spcAft>
                          <a:spcPts val="300"/>
                        </a:spcAft>
                      </a:pPr>
                      <a:r>
                        <a:rPr lang="en-US" sz="1400" b="1" dirty="0">
                          <a:solidFill>
                            <a:schemeClr val="bg1"/>
                          </a:solidFill>
                          <a:effectLst/>
                          <a:latin typeface="Gill Sans MT" panose="020B0502020104020203" pitchFamily="34" charset="0"/>
                        </a:rPr>
                        <a:t>Pillar 1:</a:t>
                      </a:r>
                      <a:endParaRPr lang="en-US" sz="1800" b="1" dirty="0">
                        <a:solidFill>
                          <a:schemeClr val="bg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solidFill>
                      <a:srgbClr val="76923C"/>
                    </a:solidFill>
                  </a:tcPr>
                </a:tc>
                <a:tc gridSpan="4">
                  <a:txBody>
                    <a:bodyPr/>
                    <a:lstStyle/>
                    <a:p>
                      <a:pPr marL="0" marR="0">
                        <a:spcBef>
                          <a:spcPts val="300"/>
                        </a:spcBef>
                        <a:spcAft>
                          <a:spcPts val="300"/>
                        </a:spcAft>
                      </a:pPr>
                      <a:r>
                        <a:rPr lang="en-US" sz="1400" b="1" dirty="0">
                          <a:solidFill>
                            <a:schemeClr val="bg1"/>
                          </a:solidFill>
                          <a:effectLst/>
                          <a:latin typeface="Gill Sans MT" panose="020B0502020104020203" pitchFamily="34" charset="0"/>
                        </a:rPr>
                        <a:t>Rebuild Trust in Institutions and People </a:t>
                      </a:r>
                      <a:endParaRPr lang="en-US" sz="1800" b="1" dirty="0">
                        <a:solidFill>
                          <a:schemeClr val="bg1"/>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solidFill>
                      <a:srgbClr val="76923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419788695"/>
                  </a:ext>
                </a:extLst>
              </a:tr>
              <a:tr h="0">
                <a:tc>
                  <a:txBody>
                    <a:bodyPr/>
                    <a:lstStyle/>
                    <a:p>
                      <a:pPr marL="0" marR="0">
                        <a:spcBef>
                          <a:spcPts val="300"/>
                        </a:spcBef>
                        <a:spcAft>
                          <a:spcPts val="300"/>
                        </a:spcAft>
                      </a:pPr>
                      <a:r>
                        <a:rPr lang="en-US" sz="1400" b="1" dirty="0">
                          <a:effectLst/>
                          <a:latin typeface="Gill Sans MT" panose="020B0502020104020203" pitchFamily="34" charset="0"/>
                        </a:rPr>
                        <a:t>Intermediate Result 1.1</a:t>
                      </a:r>
                      <a:endParaRPr lang="en-US" sz="1800" b="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dirty="0">
                          <a:effectLst/>
                          <a:latin typeface="Gill Sans MT" panose="020B0502020104020203" pitchFamily="34" charset="0"/>
                        </a:rPr>
                        <a:t>People's confidence and trust in local and traditional governance institutions that sustain peaceful social co-existence in </a:t>
                      </a:r>
                      <a:r>
                        <a:rPr lang="en-US" sz="1400" dirty="0" err="1">
                          <a:effectLst/>
                          <a:latin typeface="Gill Sans MT" panose="020B0502020104020203" pitchFamily="34" charset="0"/>
                        </a:rPr>
                        <a:t>Gbudue</a:t>
                      </a:r>
                      <a:r>
                        <a:rPr lang="en-US" sz="1400" dirty="0">
                          <a:effectLst/>
                          <a:latin typeface="Gill Sans MT" panose="020B0502020104020203" pitchFamily="34" charset="0"/>
                        </a:rPr>
                        <a:t> state increase by 10% by 2019</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dirty="0">
                          <a:effectLst/>
                          <a:latin typeface="Gill Sans MT" panose="020B0502020104020203" pitchFamily="34" charset="0"/>
                        </a:rPr>
                        <a:t>(60% for traditional Authority) (50% for local government) (38% for Paramount chiefs)</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lgn="ctr">
                        <a:spcBef>
                          <a:spcPts val="300"/>
                        </a:spcBef>
                        <a:spcAft>
                          <a:spcPts val="300"/>
                        </a:spcAft>
                      </a:pPr>
                      <a:r>
                        <a:rPr lang="en-US" sz="1400">
                          <a:effectLst/>
                          <a:latin typeface="Gill Sans MT" panose="020B0502020104020203" pitchFamily="34" charset="0"/>
                        </a:rPr>
                        <a:t>10% of each</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dirty="0">
                          <a:effectLst/>
                          <a:latin typeface="Gill Sans MT" panose="020B0502020104020203" pitchFamily="34" charset="0"/>
                        </a:rPr>
                        <a:t>% of respondents who cite various institutions as relevant in their daily lives</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extLst>
                  <a:ext uri="{0D108BD9-81ED-4DB2-BD59-A6C34878D82A}">
                    <a16:rowId xmlns="" xmlns:a16="http://schemas.microsoft.com/office/drawing/2014/main" val="2216948920"/>
                  </a:ext>
                </a:extLst>
              </a:tr>
              <a:tr h="0">
                <a:tc>
                  <a:txBody>
                    <a:bodyPr/>
                    <a:lstStyle/>
                    <a:p>
                      <a:pPr marL="0" marR="0">
                        <a:spcBef>
                          <a:spcPts val="300"/>
                        </a:spcBef>
                        <a:spcAft>
                          <a:spcPts val="300"/>
                        </a:spcAft>
                      </a:pPr>
                      <a:r>
                        <a:rPr lang="en-US" sz="1400" b="1" dirty="0">
                          <a:effectLst/>
                          <a:latin typeface="Gill Sans MT" panose="020B0502020104020203" pitchFamily="34" charset="0"/>
                        </a:rPr>
                        <a:t>Intermediate Result 1.2</a:t>
                      </a:r>
                      <a:endParaRPr lang="en-US" sz="1800" b="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dirty="0">
                          <a:effectLst/>
                          <a:latin typeface="Gill Sans MT" panose="020B0502020104020203" pitchFamily="34" charset="0"/>
                        </a:rPr>
                        <a:t>Maintain the effectiveness of peace and conflict resolution mechanisms for peace and social cohesion</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a:effectLst/>
                          <a:latin typeface="Gill Sans MT" panose="020B0502020104020203" pitchFamily="34" charset="0"/>
                        </a:rPr>
                        <a:t>90% (Dialogue)</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lgn="ctr">
                        <a:spcBef>
                          <a:spcPts val="300"/>
                        </a:spcBef>
                        <a:spcAft>
                          <a:spcPts val="300"/>
                        </a:spcAft>
                      </a:pPr>
                      <a:r>
                        <a:rPr lang="en-US" sz="1400">
                          <a:effectLst/>
                          <a:latin typeface="Gill Sans MT" panose="020B0502020104020203" pitchFamily="34" charset="0"/>
                        </a:rPr>
                        <a:t>Maintain %</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342900" marR="0" lvl="0" indent="-342900">
                        <a:spcBef>
                          <a:spcPts val="300"/>
                        </a:spcBef>
                        <a:spcAft>
                          <a:spcPts val="300"/>
                        </a:spcAft>
                        <a:buFont typeface="Symbol" panose="05050102010706020507" pitchFamily="18" charset="2"/>
                        <a:buChar char=""/>
                      </a:pPr>
                      <a:r>
                        <a:rPr lang="en-US" sz="1400" dirty="0">
                          <a:effectLst/>
                          <a:latin typeface="Gill Sans MT" panose="020B0502020104020203" pitchFamily="34" charset="0"/>
                        </a:rPr>
                        <a:t>Baseline (90% of dialogue)</a:t>
                      </a:r>
                      <a:endParaRPr lang="en-US" sz="1800" dirty="0">
                        <a:effectLst/>
                        <a:latin typeface="Gill Sans MT" panose="020B0502020104020203" pitchFamily="34" charset="0"/>
                      </a:endParaRPr>
                    </a:p>
                    <a:p>
                      <a:pPr marL="342900" marR="0" lvl="0" indent="-342900">
                        <a:spcBef>
                          <a:spcPts val="300"/>
                        </a:spcBef>
                        <a:spcAft>
                          <a:spcPts val="300"/>
                        </a:spcAft>
                        <a:buFont typeface="Symbol" panose="05050102010706020507" pitchFamily="18" charset="2"/>
                        <a:buChar char=""/>
                      </a:pPr>
                      <a:r>
                        <a:rPr lang="en-US" sz="1400" dirty="0">
                          <a:effectLst/>
                          <a:latin typeface="Gill Sans MT" panose="020B0502020104020203" pitchFamily="34" charset="0"/>
                        </a:rPr>
                        <a:t>Indicator for peace- IGAD CTYSAM- # of violations on the peace agreement.</a:t>
                      </a:r>
                      <a:endParaRPr lang="en-US" sz="1800" dirty="0">
                        <a:effectLst/>
                        <a:latin typeface="Gill Sans MT" panose="020B0502020104020203" pitchFamily="34" charset="0"/>
                      </a:endParaRPr>
                    </a:p>
                    <a:p>
                      <a:pPr marL="342900" marR="0" lvl="0" indent="-342900">
                        <a:spcBef>
                          <a:spcPts val="300"/>
                        </a:spcBef>
                        <a:spcAft>
                          <a:spcPts val="300"/>
                        </a:spcAft>
                        <a:buFont typeface="Symbol" panose="05050102010706020507" pitchFamily="18" charset="2"/>
                        <a:buChar char=""/>
                      </a:pPr>
                      <a:r>
                        <a:rPr lang="en-US" sz="1400" dirty="0">
                          <a:effectLst/>
                          <a:latin typeface="Gill Sans MT" panose="020B0502020104020203" pitchFamily="34" charset="0"/>
                        </a:rPr>
                        <a:t>Number of incidents of intercommunal conflicts</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extLst>
                  <a:ext uri="{0D108BD9-81ED-4DB2-BD59-A6C34878D82A}">
                    <a16:rowId xmlns="" xmlns:a16="http://schemas.microsoft.com/office/drawing/2014/main" val="903782930"/>
                  </a:ext>
                </a:extLst>
              </a:tr>
              <a:tr h="553965">
                <a:tc>
                  <a:txBody>
                    <a:bodyPr/>
                    <a:lstStyle/>
                    <a:p>
                      <a:pPr marL="0" marR="0">
                        <a:spcBef>
                          <a:spcPts val="300"/>
                        </a:spcBef>
                        <a:spcAft>
                          <a:spcPts val="300"/>
                        </a:spcAft>
                      </a:pPr>
                      <a:r>
                        <a:rPr lang="en-US" sz="1400" b="1" dirty="0">
                          <a:effectLst/>
                          <a:latin typeface="Gill Sans MT" panose="020B0502020104020203" pitchFamily="34" charset="0"/>
                        </a:rPr>
                        <a:t>Intermediate Result 1.3</a:t>
                      </a:r>
                      <a:endParaRPr lang="en-US" sz="1800" b="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a:effectLst/>
                          <a:latin typeface="Gill Sans MT" panose="020B0502020104020203" pitchFamily="34" charset="0"/>
                        </a:rPr>
                        <a:t>Increased intra- inter and state society cooperation on peace by 5% in 2019</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a:effectLst/>
                          <a:latin typeface="Gill Sans MT" panose="020B0502020104020203" pitchFamily="34" charset="0"/>
                        </a:rPr>
                        <a:t>0.147, -0.24, 0.147</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a:effectLst/>
                          <a:latin typeface="Gill Sans MT" panose="020B0502020104020203" pitchFamily="34" charset="0"/>
                        </a:rPr>
                        <a:t>5% increase</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dirty="0">
                          <a:effectLst/>
                          <a:latin typeface="Gill Sans MT" panose="020B0502020104020203" pitchFamily="34" charset="0"/>
                        </a:rPr>
                        <a:t>Social capital scores for inter-communal (bonding), inter-communal (bridging) and state-society (linking)</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extLst>
                  <a:ext uri="{0D108BD9-81ED-4DB2-BD59-A6C34878D82A}">
                    <a16:rowId xmlns="" xmlns:a16="http://schemas.microsoft.com/office/drawing/2014/main" val="138504724"/>
                  </a:ext>
                </a:extLst>
              </a:tr>
              <a:tr h="830947">
                <a:tc>
                  <a:txBody>
                    <a:bodyPr/>
                    <a:lstStyle/>
                    <a:p>
                      <a:pPr marL="0" marR="0">
                        <a:spcBef>
                          <a:spcPts val="300"/>
                        </a:spcBef>
                        <a:spcAft>
                          <a:spcPts val="300"/>
                        </a:spcAft>
                      </a:pPr>
                      <a:r>
                        <a:rPr lang="en-US" sz="1400" b="1" dirty="0">
                          <a:effectLst/>
                          <a:latin typeface="Gill Sans MT" panose="020B0502020104020203" pitchFamily="34" charset="0"/>
                        </a:rPr>
                        <a:t>Intermediate Result 1.4</a:t>
                      </a:r>
                      <a:endParaRPr lang="en-US" sz="1800" b="1"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a:effectLst/>
                          <a:latin typeface="Gill Sans MT" panose="020B0502020104020203" pitchFamily="34" charset="0"/>
                        </a:rPr>
                        <a:t>Increased participation of women in community decision making to 25% by end 2019</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a:effectLst/>
                          <a:latin typeface="Gill Sans MT" panose="020B0502020104020203" pitchFamily="34" charset="0"/>
                        </a:rPr>
                        <a:t>17%</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a:effectLst/>
                          <a:latin typeface="Gill Sans MT" panose="020B0502020104020203" pitchFamily="34" charset="0"/>
                        </a:rPr>
                        <a:t>25% increase</a:t>
                      </a:r>
                      <a:endParaRPr lang="en-US" sz="180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tc>
                  <a:txBody>
                    <a:bodyPr/>
                    <a:lstStyle/>
                    <a:p>
                      <a:pPr marL="0" marR="0">
                        <a:spcBef>
                          <a:spcPts val="300"/>
                        </a:spcBef>
                        <a:spcAft>
                          <a:spcPts val="300"/>
                        </a:spcAft>
                      </a:pPr>
                      <a:r>
                        <a:rPr lang="en-US" sz="1400" dirty="0">
                          <a:effectLst/>
                          <a:latin typeface="Gill Sans MT" panose="020B0502020104020203" pitchFamily="34" charset="0"/>
                        </a:rPr>
                        <a:t>percentage of women respondents who report having been seriously involved in decision making</a:t>
                      </a:r>
                      <a:endParaRPr lang="en-US" sz="1800" dirty="0">
                        <a:solidFill>
                          <a:srgbClr val="393839"/>
                        </a:solidFill>
                        <a:effectLst/>
                        <a:latin typeface="Gill Sans MT" panose="020B0502020104020203" pitchFamily="34" charset="0"/>
                        <a:ea typeface="Calibri" panose="020F0502020204030204" pitchFamily="34" charset="0"/>
                        <a:cs typeface="Times New Roman" panose="02020603050405020304" pitchFamily="18" charset="0"/>
                      </a:endParaRPr>
                    </a:p>
                  </a:txBody>
                  <a:tcPr marL="45720" marR="45720"/>
                </a:tc>
                <a:extLst>
                  <a:ext uri="{0D108BD9-81ED-4DB2-BD59-A6C34878D82A}">
                    <a16:rowId xmlns="" xmlns:a16="http://schemas.microsoft.com/office/drawing/2014/main" val="450622831"/>
                  </a:ext>
                </a:extLst>
              </a:tr>
            </a:tbl>
          </a:graphicData>
        </a:graphic>
      </p:graphicFrame>
    </p:spTree>
    <p:extLst>
      <p:ext uri="{BB962C8B-B14F-4D97-AF65-F5344CB8AC3E}">
        <p14:creationId xmlns:p14="http://schemas.microsoft.com/office/powerpoint/2010/main" val="191313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2A742E-7411-A344-BB2C-362680E9620C}"/>
              </a:ext>
            </a:extLst>
          </p:cNvPr>
          <p:cNvSpPr>
            <a:spLocks noGrp="1"/>
          </p:cNvSpPr>
          <p:nvPr>
            <p:ph type="title"/>
          </p:nvPr>
        </p:nvSpPr>
        <p:spPr/>
        <p:txBody>
          <a:bodyPr/>
          <a:lstStyle/>
          <a:p>
            <a:r>
              <a:rPr lang="en-US" dirty="0"/>
              <a:t>What is the Impact?</a:t>
            </a:r>
          </a:p>
        </p:txBody>
      </p:sp>
      <p:sp>
        <p:nvSpPr>
          <p:cNvPr id="3" name="Content Placeholder 2">
            <a:extLst>
              <a:ext uri="{FF2B5EF4-FFF2-40B4-BE49-F238E27FC236}">
                <a16:creationId xmlns="" xmlns:a16="http://schemas.microsoft.com/office/drawing/2014/main" id="{9E9D6E91-FA27-D54F-9C53-E86C9E2247F1}"/>
              </a:ext>
            </a:extLst>
          </p:cNvPr>
          <p:cNvSpPr>
            <a:spLocks noGrp="1"/>
          </p:cNvSpPr>
          <p:nvPr>
            <p:ph type="body" idx="1"/>
          </p:nvPr>
        </p:nvSpPr>
        <p:spPr/>
        <p:txBody>
          <a:bodyPr>
            <a:normAutofit fontScale="92500"/>
          </a:bodyPr>
          <a:lstStyle/>
          <a:p>
            <a:pPr lvl="1"/>
            <a:r>
              <a:rPr lang="en-US" dirty="0"/>
              <a:t>Internalization of the four Pillars</a:t>
            </a:r>
          </a:p>
          <a:p>
            <a:pPr lvl="1"/>
            <a:r>
              <a:rPr lang="en-US" dirty="0"/>
              <a:t>Adoption of common language</a:t>
            </a:r>
          </a:p>
          <a:p>
            <a:pPr lvl="1"/>
            <a:r>
              <a:rPr lang="en-US" dirty="0"/>
              <a:t>Prioritization of key results</a:t>
            </a:r>
          </a:p>
          <a:p>
            <a:pPr lvl="1"/>
            <a:r>
              <a:rPr lang="en-US" dirty="0"/>
              <a:t>Identification of sub-CPA partnership areas</a:t>
            </a:r>
          </a:p>
          <a:p>
            <a:pPr lvl="1"/>
            <a:r>
              <a:rPr lang="en-US" dirty="0"/>
              <a:t>Adoption of convergence as a lens to operationalize the four Cs</a:t>
            </a:r>
          </a:p>
          <a:p>
            <a:pPr lvl="1"/>
            <a:r>
              <a:rPr lang="en-US" dirty="0"/>
              <a:t>Agreement on coordination structures at all levels starting with CDCs</a:t>
            </a:r>
          </a:p>
          <a:p>
            <a:pPr lvl="1"/>
            <a:r>
              <a:rPr lang="en-US" dirty="0"/>
              <a:t>Recognition of the need for evidence-based decision making</a:t>
            </a:r>
          </a:p>
          <a:p>
            <a:pPr lvl="1"/>
            <a:r>
              <a:rPr lang="en-US" dirty="0"/>
              <a:t>Commitment to work together across agencies and sectors</a:t>
            </a:r>
          </a:p>
          <a:p>
            <a:endParaRPr lang="en-US" dirty="0"/>
          </a:p>
          <a:p>
            <a:endParaRPr lang="en-US" dirty="0"/>
          </a:p>
        </p:txBody>
      </p:sp>
    </p:spTree>
    <p:extLst>
      <p:ext uri="{BB962C8B-B14F-4D97-AF65-F5344CB8AC3E}">
        <p14:creationId xmlns:p14="http://schemas.microsoft.com/office/powerpoint/2010/main" val="579094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14C5A5-E272-014C-A545-B64D14DDD34C}"/>
              </a:ext>
            </a:extLst>
          </p:cNvPr>
          <p:cNvSpPr>
            <a:spLocks noGrp="1"/>
          </p:cNvSpPr>
          <p:nvPr>
            <p:ph type="title"/>
          </p:nvPr>
        </p:nvSpPr>
        <p:spPr>
          <a:xfrm>
            <a:off x="1000035" y="1894142"/>
            <a:ext cx="10515600" cy="450801"/>
          </a:xfrm>
        </p:spPr>
        <p:txBody>
          <a:bodyPr>
            <a:normAutofit fontScale="90000"/>
          </a:bodyPr>
          <a:lstStyle/>
          <a:p>
            <a:r>
              <a:rPr lang="en-US" dirty="0" smtClean="0"/>
              <a:t>Recommendation</a:t>
            </a:r>
            <a:endParaRPr lang="en-US" dirty="0"/>
          </a:p>
        </p:txBody>
      </p:sp>
      <p:sp>
        <p:nvSpPr>
          <p:cNvPr id="6" name="Text Placeholder 5">
            <a:extLst>
              <a:ext uri="{FF2B5EF4-FFF2-40B4-BE49-F238E27FC236}">
                <a16:creationId xmlns="" xmlns:a16="http://schemas.microsoft.com/office/drawing/2014/main" id="{0D33C218-20F2-449E-B8C0-31A4F524C5DE}"/>
              </a:ext>
            </a:extLst>
          </p:cNvPr>
          <p:cNvSpPr>
            <a:spLocks noGrp="1"/>
          </p:cNvSpPr>
          <p:nvPr>
            <p:ph type="body" idx="1"/>
          </p:nvPr>
        </p:nvSpPr>
        <p:spPr>
          <a:xfrm>
            <a:off x="1000035" y="2489431"/>
            <a:ext cx="10515600" cy="2430913"/>
          </a:xfrm>
        </p:spPr>
        <p:txBody>
          <a:bodyPr>
            <a:normAutofit fontScale="92500"/>
          </a:bodyPr>
          <a:lstStyle/>
          <a:p>
            <a:pPr marL="0" indent="0">
              <a:buNone/>
            </a:pPr>
            <a:r>
              <a:rPr lang="en-US" dirty="0"/>
              <a:t>The JWP is only as good as its practical application. If the JWP can now serve as a living document, convergence of people, ideas, resources and efforts around agreed upon priorities will be more likely. That is why in addition to the results, a mechanism is proposed for more flexible and adaptive management.</a:t>
            </a:r>
          </a:p>
        </p:txBody>
      </p:sp>
    </p:spTree>
    <p:extLst>
      <p:ext uri="{BB962C8B-B14F-4D97-AF65-F5344CB8AC3E}">
        <p14:creationId xmlns:p14="http://schemas.microsoft.com/office/powerpoint/2010/main" val="32407349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646315-22FB-4780-A7FF-C57927F8D89A}"/>
              </a:ext>
            </a:extLst>
          </p:cNvPr>
          <p:cNvSpPr/>
          <p:nvPr/>
        </p:nvSpPr>
        <p:spPr>
          <a:xfrm>
            <a:off x="580574" y="1"/>
            <a:ext cx="11611426" cy="6858001"/>
          </a:xfrm>
          <a:prstGeom prst="rect">
            <a:avLst/>
          </a:prstGeom>
          <a:solidFill>
            <a:srgbClr val="FAB82B"/>
          </a:solidFill>
          <a:ln w="6350" cap="flat" cmpd="sng" algn="ctr">
            <a:noFill/>
            <a:prstDash val="solid"/>
            <a:miter lim="800000"/>
          </a:ln>
          <a:effectLst/>
        </p:spPr>
        <p:txBody>
          <a:bodyPr lIns="128016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A43A4BFA-718E-46CF-86A1-1556B633C379}"/>
              </a:ext>
            </a:extLst>
          </p:cNvPr>
          <p:cNvSpPr/>
          <p:nvPr/>
        </p:nvSpPr>
        <p:spPr>
          <a:xfrm>
            <a:off x="580571" y="2645123"/>
            <a:ext cx="6429829" cy="1567757"/>
          </a:xfrm>
          <a:prstGeom prst="rect">
            <a:avLst/>
          </a:prstGeom>
          <a:solidFill>
            <a:srgbClr val="EC453D"/>
          </a:solidFill>
          <a:ln w="9525" cap="flat" cmpd="sng" algn="ctr">
            <a:noFill/>
            <a:prstDash val="solid"/>
          </a:ln>
          <a:effectLst/>
        </p:spPr>
        <p:txBody>
          <a:bodyPr lIns="1280160" rtlCol="0" anchor="ctr"/>
          <a:lstStyle/>
          <a:p>
            <a:pPr defTabSz="457200"/>
            <a:r>
              <a:rPr lang="en-US" sz="3600" kern="0" dirty="0">
                <a:solidFill>
                  <a:srgbClr val="FFFFFF"/>
                </a:solidFill>
                <a:latin typeface="Gill Sans MT"/>
              </a:rPr>
              <a:t>Coordination Planning</a:t>
            </a:r>
          </a:p>
        </p:txBody>
      </p:sp>
      <p:sp>
        <p:nvSpPr>
          <p:cNvPr id="9" name="TextBox 8">
            <a:extLst>
              <a:ext uri="{FF2B5EF4-FFF2-40B4-BE49-F238E27FC236}">
                <a16:creationId xmlns="" xmlns:a16="http://schemas.microsoft.com/office/drawing/2014/main" id="{309F0D1E-BAA2-4C48-B2EE-C3866FE0A237}"/>
              </a:ext>
            </a:extLst>
          </p:cNvPr>
          <p:cNvSpPr txBox="1"/>
          <p:nvPr/>
        </p:nvSpPr>
        <p:spPr>
          <a:xfrm>
            <a:off x="1905000" y="2133600"/>
            <a:ext cx="2819400" cy="369332"/>
          </a:xfrm>
          <a:prstGeom prst="rect">
            <a:avLst/>
          </a:prstGeom>
          <a:noFill/>
        </p:spPr>
        <p:txBody>
          <a:bodyPr wrap="square" lIns="0" tIns="0" rIns="0" bIns="0" rtlCol="0">
            <a:spAutoFit/>
          </a:bodyPr>
          <a:lstStyle/>
          <a:p>
            <a:pPr defTabSz="457200"/>
            <a:r>
              <a:rPr lang="en-US" sz="2400" b="1" spc="400">
                <a:solidFill>
                  <a:srgbClr val="785803"/>
                </a:solidFill>
                <a:latin typeface="Gill Sans MT"/>
              </a:rPr>
              <a:t>SESSION 8</a:t>
            </a:r>
            <a:endParaRPr lang="en-US" sz="2400" b="1" spc="400" dirty="0">
              <a:solidFill>
                <a:srgbClr val="785803"/>
              </a:solidFill>
              <a:latin typeface="Gill Sans MT"/>
            </a:endParaRPr>
          </a:p>
        </p:txBody>
      </p:sp>
      <p:pic>
        <p:nvPicPr>
          <p:cNvPr id="12" name="Picture 11">
            <a:extLst>
              <a:ext uri="{FF2B5EF4-FFF2-40B4-BE49-F238E27FC236}">
                <a16:creationId xmlns="" xmlns:a16="http://schemas.microsoft.com/office/drawing/2014/main" id="{2AEA659A-8876-45D5-8206-BFBB39694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5919" y="1453719"/>
            <a:ext cx="3950560" cy="3950560"/>
          </a:xfrm>
          <a:prstGeom prst="rect">
            <a:avLst/>
          </a:prstGeom>
        </p:spPr>
      </p:pic>
    </p:spTree>
    <p:extLst>
      <p:ext uri="{BB962C8B-B14F-4D97-AF65-F5344CB8AC3E}">
        <p14:creationId xmlns:p14="http://schemas.microsoft.com/office/powerpoint/2010/main" val="1498577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xmlns="" id="{DF265084-7B4A-4F37-B238-C5C575D77695}"/>
              </a:ext>
            </a:extLst>
          </p:cNvPr>
          <p:cNvPicPr>
            <a:picLocks noChangeAspect="1"/>
          </p:cNvPicPr>
          <p:nvPr/>
        </p:nvPicPr>
        <p:blipFill rotWithShape="1">
          <a:blip r:embed="rId2"/>
          <a:srcRect t="9091" r="9093"/>
          <a:stretch/>
        </p:blipFill>
        <p:spPr>
          <a:xfrm>
            <a:off x="2" y="10"/>
            <a:ext cx="12191695" cy="6857990"/>
          </a:xfrm>
          <a:prstGeom prst="rect">
            <a:avLst/>
          </a:prstGeom>
        </p:spPr>
      </p:pic>
      <p:sp>
        <p:nvSpPr>
          <p:cNvPr id="17" name="Rectangle 16">
            <a:extLst>
              <a:ext uri="{FF2B5EF4-FFF2-40B4-BE49-F238E27FC236}">
                <a16:creationId xmlns:a16="http://schemas.microsoft.com/office/drawing/2014/main" xmlns="" id="{A4092ECB-D375-4A85-AD6E-85644D2A9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F81E749-54AE-40C3-9B5B-9626279022D8}"/>
              </a:ext>
            </a:extLst>
          </p:cNvPr>
          <p:cNvSpPr>
            <a:spLocks noGrp="1"/>
          </p:cNvSpPr>
          <p:nvPr>
            <p:ph type="ctrTitle"/>
          </p:nvPr>
        </p:nvSpPr>
        <p:spPr>
          <a:xfrm>
            <a:off x="1300526" y="3236471"/>
            <a:ext cx="6829044" cy="802130"/>
          </a:xfrm>
        </p:spPr>
        <p:txBody>
          <a:bodyPr>
            <a:normAutofit/>
          </a:bodyPr>
          <a:lstStyle/>
          <a:p>
            <a:pPr algn="r"/>
            <a:r>
              <a:rPr lang="en-US" sz="4100" dirty="0">
                <a:solidFill>
                  <a:srgbClr val="FFFFFE"/>
                </a:solidFill>
              </a:rPr>
              <a:t>Coordination Planning</a:t>
            </a:r>
          </a:p>
        </p:txBody>
      </p:sp>
      <p:sp>
        <p:nvSpPr>
          <p:cNvPr id="3" name="Subtitle 2">
            <a:extLst>
              <a:ext uri="{FF2B5EF4-FFF2-40B4-BE49-F238E27FC236}">
                <a16:creationId xmlns:a16="http://schemas.microsoft.com/office/drawing/2014/main" xmlns="" id="{B3D6039E-C1C4-4B37-AADF-BCF6A0590E4C}"/>
              </a:ext>
            </a:extLst>
          </p:cNvPr>
          <p:cNvSpPr>
            <a:spLocks noGrp="1"/>
          </p:cNvSpPr>
          <p:nvPr>
            <p:ph type="subTitle" idx="1"/>
          </p:nvPr>
        </p:nvSpPr>
        <p:spPr>
          <a:xfrm>
            <a:off x="1300524" y="4191000"/>
            <a:ext cx="6829043" cy="1198256"/>
          </a:xfrm>
        </p:spPr>
        <p:txBody>
          <a:bodyPr>
            <a:noAutofit/>
          </a:bodyPr>
          <a:lstStyle/>
          <a:p>
            <a:pPr>
              <a:lnSpc>
                <a:spcPct val="110000"/>
              </a:lnSpc>
            </a:pPr>
            <a:r>
              <a:rPr lang="en-US" sz="2000" b="1" dirty="0">
                <a:solidFill>
                  <a:srgbClr val="FFFFFE"/>
                </a:solidFill>
              </a:rPr>
              <a:t>Key Takeaways  </a:t>
            </a:r>
            <a:r>
              <a:rPr lang="en-US" sz="2000" b="1" dirty="0" smtClean="0">
                <a:solidFill>
                  <a:srgbClr val="FFFFFE"/>
                </a:solidFill>
              </a:rPr>
              <a:t>YAMBIO Coordination </a:t>
            </a:r>
          </a:p>
          <a:p>
            <a:pPr>
              <a:lnSpc>
                <a:spcPct val="110000"/>
              </a:lnSpc>
            </a:pPr>
            <a:r>
              <a:rPr lang="en-US" sz="2000" b="1" dirty="0" smtClean="0">
                <a:solidFill>
                  <a:srgbClr val="FFFFFE"/>
                </a:solidFill>
              </a:rPr>
              <a:t>Workshop </a:t>
            </a:r>
            <a:endParaRPr lang="en-US" sz="2000" b="1" dirty="0">
              <a:solidFill>
                <a:srgbClr val="FFFFFE"/>
              </a:solidFill>
            </a:endParaRPr>
          </a:p>
          <a:p>
            <a:pPr>
              <a:lnSpc>
                <a:spcPct val="110000"/>
              </a:lnSpc>
            </a:pPr>
            <a:r>
              <a:rPr lang="en-US" sz="2000" b="1" dirty="0">
                <a:solidFill>
                  <a:srgbClr val="FFFFFE"/>
                </a:solidFill>
              </a:rPr>
              <a:t>Sept 11-12, 2019</a:t>
            </a:r>
          </a:p>
        </p:txBody>
      </p:sp>
      <p:cxnSp>
        <p:nvCxnSpPr>
          <p:cNvPr id="19" name="Straight Connector 18">
            <a:extLst>
              <a:ext uri="{FF2B5EF4-FFF2-40B4-BE49-F238E27FC236}">
                <a16:creationId xmlns:a16="http://schemas.microsoft.com/office/drawing/2014/main" xmlns="" id="{B6C1711D-6DAC-4FE1-B7B6-AC8A81B84C0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00525" y="4666480"/>
            <a:ext cx="6829043" cy="0"/>
          </a:xfrm>
          <a:prstGeom prst="line">
            <a:avLst/>
          </a:prstGeom>
          <a:ln w="31750">
            <a:solidFill>
              <a:srgbClr val="E1E575"/>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0847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90600" y="457200"/>
            <a:ext cx="10591800" cy="533400"/>
          </a:xfrm>
        </p:spPr>
        <p:txBody>
          <a:bodyPr>
            <a:normAutofit/>
          </a:bodyPr>
          <a:lstStyle/>
          <a:p>
            <a:r>
              <a:rPr lang="en-US" dirty="0"/>
              <a:t>Resilience </a:t>
            </a:r>
            <a:r>
              <a:rPr lang="en-US" dirty="0" smtClean="0"/>
              <a:t>Profiles Study – survey modules</a:t>
            </a:r>
            <a:endParaRPr lang="en-US" dirty="0"/>
          </a:p>
        </p:txBody>
      </p:sp>
      <p:sp>
        <p:nvSpPr>
          <p:cNvPr id="6" name="Content Placeholder 2">
            <a:extLst>
              <a:ext uri="{FF2B5EF4-FFF2-40B4-BE49-F238E27FC236}">
                <a16:creationId xmlns="" xmlns:a16="http://schemas.microsoft.com/office/drawing/2014/main" id="{C18848A7-C4A6-4BEA-B815-C9B7102A266D}"/>
              </a:ext>
            </a:extLst>
          </p:cNvPr>
          <p:cNvSpPr txBox="1">
            <a:spLocks/>
          </p:cNvSpPr>
          <p:nvPr/>
        </p:nvSpPr>
        <p:spPr>
          <a:xfrm>
            <a:off x="990600" y="1447800"/>
            <a:ext cx="9155546" cy="51240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Household characteristics</a:t>
            </a:r>
          </a:p>
          <a:p>
            <a:r>
              <a:rPr lang="en-US" dirty="0"/>
              <a:t>Livelihood sources and opportunities</a:t>
            </a:r>
          </a:p>
          <a:p>
            <a:r>
              <a:rPr lang="en-US" dirty="0"/>
              <a:t>Environment and natural disasters</a:t>
            </a:r>
          </a:p>
          <a:p>
            <a:r>
              <a:rPr lang="en-US" dirty="0"/>
              <a:t>Food security</a:t>
            </a:r>
          </a:p>
          <a:p>
            <a:r>
              <a:rPr lang="en-US" dirty="0"/>
              <a:t>Health and health care</a:t>
            </a:r>
          </a:p>
          <a:p>
            <a:r>
              <a:rPr lang="en-US" dirty="0"/>
              <a:t>Community participation</a:t>
            </a:r>
          </a:p>
          <a:p>
            <a:r>
              <a:rPr lang="en-US" dirty="0"/>
              <a:t>Community organization and community security</a:t>
            </a:r>
          </a:p>
          <a:p>
            <a:r>
              <a:rPr lang="en-US" dirty="0"/>
              <a:t>Conflict</a:t>
            </a:r>
          </a:p>
          <a:p>
            <a:r>
              <a:rPr lang="en-US" dirty="0"/>
              <a:t>Perceptions on governance, conflict and resources</a:t>
            </a:r>
          </a:p>
        </p:txBody>
      </p:sp>
    </p:spTree>
    <p:extLst>
      <p:ext uri="{BB962C8B-B14F-4D97-AF65-F5344CB8AC3E}">
        <p14:creationId xmlns:p14="http://schemas.microsoft.com/office/powerpoint/2010/main" val="4794846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Coordination Planning (CP)</a:t>
            </a:r>
            <a:endParaRPr lang="en-US" b="1" dirty="0"/>
          </a:p>
        </p:txBody>
      </p:sp>
      <p:sp>
        <p:nvSpPr>
          <p:cNvPr id="3" name="Content Placeholder 2"/>
          <p:cNvSpPr>
            <a:spLocks noGrp="1"/>
          </p:cNvSpPr>
          <p:nvPr>
            <p:ph idx="1"/>
          </p:nvPr>
        </p:nvSpPr>
        <p:spPr/>
        <p:txBody>
          <a:bodyPr/>
          <a:lstStyle/>
          <a:p>
            <a:r>
              <a:rPr lang="en-US" dirty="0"/>
              <a:t>Its generally agreed that a strong coordination will minimize resource duplication,  facilitate mobilization of resources, enhance mutual accountability and create greater impact.  For example in Yambio, the stakeholders recently endorsed the existing coordination structures, called for more clarity on how they  operate and called for a coordination policy/plan</a:t>
            </a:r>
          </a:p>
        </p:txBody>
      </p:sp>
    </p:spTree>
    <p:extLst>
      <p:ext uri="{BB962C8B-B14F-4D97-AF65-F5344CB8AC3E}">
        <p14:creationId xmlns:p14="http://schemas.microsoft.com/office/powerpoint/2010/main" val="21672127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C4FFCD-40C3-487A-BA97-35F0A12E9F7C}"/>
              </a:ext>
            </a:extLst>
          </p:cNvPr>
          <p:cNvSpPr>
            <a:spLocks noGrp="1"/>
          </p:cNvSpPr>
          <p:nvPr>
            <p:ph type="title"/>
          </p:nvPr>
        </p:nvSpPr>
        <p:spPr>
          <a:xfrm>
            <a:off x="1294362" y="721391"/>
            <a:ext cx="9603275" cy="1049235"/>
          </a:xfrm>
        </p:spPr>
        <p:txBody>
          <a:bodyPr/>
          <a:lstStyle/>
          <a:p>
            <a:pPr algn="ctr"/>
            <a:r>
              <a:rPr lang="en-US" b="1" dirty="0">
                <a:solidFill>
                  <a:srgbClr val="663300"/>
                </a:solidFill>
              </a:rPr>
              <a:t>Workshop Recommendations</a:t>
            </a:r>
          </a:p>
        </p:txBody>
      </p:sp>
      <p:sp>
        <p:nvSpPr>
          <p:cNvPr id="3" name="Content Placeholder 2">
            <a:extLst>
              <a:ext uri="{FF2B5EF4-FFF2-40B4-BE49-F238E27FC236}">
                <a16:creationId xmlns:a16="http://schemas.microsoft.com/office/drawing/2014/main" xmlns="" id="{0DECB21C-26FB-404F-80B6-2C86D550801B}"/>
              </a:ext>
            </a:extLst>
          </p:cNvPr>
          <p:cNvSpPr>
            <a:spLocks noGrp="1"/>
          </p:cNvSpPr>
          <p:nvPr>
            <p:ph idx="1"/>
          </p:nvPr>
        </p:nvSpPr>
        <p:spPr>
          <a:xfrm>
            <a:off x="0" y="2015732"/>
            <a:ext cx="12192000" cy="4842268"/>
          </a:xfrm>
        </p:spPr>
        <p:txBody>
          <a:bodyPr>
            <a:normAutofit/>
          </a:bodyPr>
          <a:lstStyle/>
          <a:p>
            <a:pPr lvl="1"/>
            <a:r>
              <a:rPr lang="en-US" sz="3000" b="1" dirty="0">
                <a:solidFill>
                  <a:srgbClr val="CC3300"/>
                </a:solidFill>
              </a:rPr>
              <a:t>Strengthen the Office of the Coordinator</a:t>
            </a:r>
          </a:p>
          <a:p>
            <a:pPr lvl="1"/>
            <a:r>
              <a:rPr lang="en-US" sz="3000" b="1" dirty="0">
                <a:solidFill>
                  <a:srgbClr val="CC3300"/>
                </a:solidFill>
              </a:rPr>
              <a:t>Create a stand-alone backbone support mechanism </a:t>
            </a:r>
            <a:r>
              <a:rPr lang="en-US" sz="3000" dirty="0"/>
              <a:t>combining international and local capacity</a:t>
            </a:r>
          </a:p>
          <a:p>
            <a:pPr lvl="1"/>
            <a:r>
              <a:rPr lang="en-US" sz="3000" b="1" dirty="0">
                <a:solidFill>
                  <a:srgbClr val="CC3300"/>
                </a:solidFill>
              </a:rPr>
              <a:t>Clarify a similar coordination structure </a:t>
            </a:r>
            <a:r>
              <a:rPr lang="en-US" sz="3000" dirty="0"/>
              <a:t>at the Juba level</a:t>
            </a:r>
          </a:p>
          <a:p>
            <a:pPr lvl="1"/>
            <a:r>
              <a:rPr lang="en-US" sz="3000" b="1" dirty="0">
                <a:solidFill>
                  <a:srgbClr val="CC3300"/>
                </a:solidFill>
              </a:rPr>
              <a:t>Establish a clear link to Juba </a:t>
            </a:r>
            <a:r>
              <a:rPr lang="en-US" sz="3000" dirty="0"/>
              <a:t>and with an effective feedback loop</a:t>
            </a:r>
          </a:p>
          <a:p>
            <a:pPr lvl="1"/>
            <a:r>
              <a:rPr lang="en-US" sz="3000" b="1" dirty="0">
                <a:solidFill>
                  <a:srgbClr val="CC3300"/>
                </a:solidFill>
              </a:rPr>
              <a:t>Activate the CDC participation </a:t>
            </a:r>
            <a:r>
              <a:rPr lang="en-US" sz="3000" dirty="0"/>
              <a:t>as part of the process</a:t>
            </a:r>
          </a:p>
          <a:p>
            <a:pPr lvl="1"/>
            <a:endParaRPr lang="en-US" sz="2100" dirty="0"/>
          </a:p>
          <a:p>
            <a:endParaRPr lang="en-US" dirty="0"/>
          </a:p>
        </p:txBody>
      </p:sp>
    </p:spTree>
    <p:extLst>
      <p:ext uri="{BB962C8B-B14F-4D97-AF65-F5344CB8AC3E}">
        <p14:creationId xmlns:p14="http://schemas.microsoft.com/office/powerpoint/2010/main" val="2224516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80069A-CCB3-4190-BD95-CBC1F70B9806}"/>
              </a:ext>
            </a:extLst>
          </p:cNvPr>
          <p:cNvSpPr>
            <a:spLocks noGrp="1"/>
          </p:cNvSpPr>
          <p:nvPr>
            <p:ph type="title"/>
          </p:nvPr>
        </p:nvSpPr>
        <p:spPr/>
        <p:txBody>
          <a:bodyPr/>
          <a:lstStyle/>
          <a:p>
            <a:r>
              <a:rPr lang="en-US" b="1" dirty="0">
                <a:solidFill>
                  <a:srgbClr val="663300"/>
                </a:solidFill>
              </a:rPr>
              <a:t>Workshop Recommendations Cont’d</a:t>
            </a:r>
            <a:endParaRPr lang="en-US" dirty="0"/>
          </a:p>
        </p:txBody>
      </p:sp>
      <p:sp>
        <p:nvSpPr>
          <p:cNvPr id="3" name="Content Placeholder 2">
            <a:extLst>
              <a:ext uri="{FF2B5EF4-FFF2-40B4-BE49-F238E27FC236}">
                <a16:creationId xmlns:a16="http://schemas.microsoft.com/office/drawing/2014/main" xmlns="" id="{1103454A-5100-4D57-98C3-774C5CF99684}"/>
              </a:ext>
            </a:extLst>
          </p:cNvPr>
          <p:cNvSpPr>
            <a:spLocks noGrp="1"/>
          </p:cNvSpPr>
          <p:nvPr>
            <p:ph idx="1"/>
          </p:nvPr>
        </p:nvSpPr>
        <p:spPr>
          <a:xfrm>
            <a:off x="0" y="1853754"/>
            <a:ext cx="11693235" cy="3450613"/>
          </a:xfrm>
        </p:spPr>
        <p:txBody>
          <a:bodyPr>
            <a:noAutofit/>
          </a:bodyPr>
          <a:lstStyle/>
          <a:p>
            <a:pPr lvl="1"/>
            <a:r>
              <a:rPr lang="en-US" sz="3000" b="1" dirty="0">
                <a:solidFill>
                  <a:srgbClr val="CC3300"/>
                </a:solidFill>
              </a:rPr>
              <a:t>Define feedback loops </a:t>
            </a:r>
            <a:r>
              <a:rPr lang="en-US" sz="3000" dirty="0"/>
              <a:t>at targeted levels – reporting, meetings, decision making points.</a:t>
            </a:r>
          </a:p>
          <a:p>
            <a:pPr lvl="1"/>
            <a:r>
              <a:rPr lang="en-US" sz="3000" b="1" dirty="0">
                <a:solidFill>
                  <a:srgbClr val="CC3300"/>
                </a:solidFill>
              </a:rPr>
              <a:t>Articulate a clear work-flow process </a:t>
            </a:r>
            <a:r>
              <a:rPr lang="en-US" sz="3000" dirty="0"/>
              <a:t>from ideas, through project design, proposal review, approval, contracting, disbursement, and implementation.</a:t>
            </a:r>
          </a:p>
          <a:p>
            <a:pPr lvl="1"/>
            <a:r>
              <a:rPr lang="en-US" sz="3000" b="1" dirty="0">
                <a:solidFill>
                  <a:srgbClr val="CC3300"/>
                </a:solidFill>
              </a:rPr>
              <a:t>Establish a community-based M&amp;E system</a:t>
            </a:r>
            <a:r>
              <a:rPr lang="en-US" sz="3000" dirty="0"/>
              <a:t> that align roles and responsibilities from the CDC-level to the Juba-based M&amp;E function</a:t>
            </a:r>
            <a:r>
              <a:rPr lang="en-US" sz="2800" dirty="0"/>
              <a:t>.</a:t>
            </a:r>
          </a:p>
          <a:p>
            <a:endParaRPr lang="en-US" sz="2800" dirty="0"/>
          </a:p>
        </p:txBody>
      </p:sp>
    </p:spTree>
    <p:extLst>
      <p:ext uri="{BB962C8B-B14F-4D97-AF65-F5344CB8AC3E}">
        <p14:creationId xmlns:p14="http://schemas.microsoft.com/office/powerpoint/2010/main" val="2413764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3783D-17B3-432B-8877-BEE9F2644DC3}"/>
              </a:ext>
            </a:extLst>
          </p:cNvPr>
          <p:cNvSpPr>
            <a:spLocks noGrp="1"/>
          </p:cNvSpPr>
          <p:nvPr>
            <p:ph type="title"/>
          </p:nvPr>
        </p:nvSpPr>
        <p:spPr/>
        <p:txBody>
          <a:bodyPr/>
          <a:lstStyle/>
          <a:p>
            <a:r>
              <a:rPr lang="en-US" b="1" dirty="0">
                <a:solidFill>
                  <a:srgbClr val="663300"/>
                </a:solidFill>
              </a:rPr>
              <a:t>Field Visit Key Informant Interviews</a:t>
            </a:r>
            <a:br>
              <a:rPr lang="en-US" b="1" dirty="0">
                <a:solidFill>
                  <a:srgbClr val="663300"/>
                </a:solidFill>
              </a:rPr>
            </a:br>
            <a:r>
              <a:rPr lang="en-US" b="1" dirty="0" err="1">
                <a:solidFill>
                  <a:srgbClr val="663300"/>
                </a:solidFill>
              </a:rPr>
              <a:t>PfRR</a:t>
            </a:r>
            <a:r>
              <a:rPr lang="en-US" b="1" dirty="0">
                <a:solidFill>
                  <a:srgbClr val="663300"/>
                </a:solidFill>
              </a:rPr>
              <a:t> Best Practice / NAFA - Nzara</a:t>
            </a:r>
          </a:p>
        </p:txBody>
      </p:sp>
      <p:pic>
        <p:nvPicPr>
          <p:cNvPr id="4" name="Picture 3">
            <a:extLst>
              <a:ext uri="{FF2B5EF4-FFF2-40B4-BE49-F238E27FC236}">
                <a16:creationId xmlns:a16="http://schemas.microsoft.com/office/drawing/2014/main" xmlns="" id="{A872BA2E-D419-47D4-B98B-750D7CA72B2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500336" y="1580547"/>
            <a:ext cx="1859911" cy="2406330"/>
          </a:xfrm>
          <a:prstGeom prst="rect">
            <a:avLst/>
          </a:prstGeom>
          <a:noFill/>
          <a:ln>
            <a:solidFill>
              <a:schemeClr val="tx1"/>
            </a:solidFill>
          </a:ln>
        </p:spPr>
      </p:pic>
      <p:pic>
        <p:nvPicPr>
          <p:cNvPr id="5" name="Picture 4">
            <a:extLst>
              <a:ext uri="{FF2B5EF4-FFF2-40B4-BE49-F238E27FC236}">
                <a16:creationId xmlns:a16="http://schemas.microsoft.com/office/drawing/2014/main" xmlns="" id="{F8371BA3-F157-43E0-8BC8-01979FEEA8A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7126" y="3988872"/>
            <a:ext cx="2406331" cy="2030750"/>
          </a:xfrm>
          <a:prstGeom prst="rect">
            <a:avLst/>
          </a:prstGeom>
          <a:noFill/>
          <a:ln>
            <a:solidFill>
              <a:schemeClr val="tx1"/>
            </a:solidFill>
          </a:ln>
        </p:spPr>
      </p:pic>
      <p:sp>
        <p:nvSpPr>
          <p:cNvPr id="8" name="Content Placeholder 7">
            <a:extLst>
              <a:ext uri="{FF2B5EF4-FFF2-40B4-BE49-F238E27FC236}">
                <a16:creationId xmlns:a16="http://schemas.microsoft.com/office/drawing/2014/main" xmlns="" id="{27CF03F1-6044-4E27-9188-4EB2B7DC944B}"/>
              </a:ext>
            </a:extLst>
          </p:cNvPr>
          <p:cNvSpPr>
            <a:spLocks noGrp="1"/>
          </p:cNvSpPr>
          <p:nvPr>
            <p:ph idx="1"/>
          </p:nvPr>
        </p:nvSpPr>
        <p:spPr>
          <a:xfrm>
            <a:off x="0" y="1974274"/>
            <a:ext cx="9227126" cy="3740726"/>
          </a:xfrm>
        </p:spPr>
        <p:txBody>
          <a:bodyPr>
            <a:normAutofit/>
          </a:bodyPr>
          <a:lstStyle/>
          <a:p>
            <a:r>
              <a:rPr lang="en-US" sz="2400" b="1" dirty="0">
                <a:solidFill>
                  <a:srgbClr val="CC3300"/>
                </a:solidFill>
              </a:rPr>
              <a:t>Convergence &amp; Collocation Works </a:t>
            </a:r>
            <a:r>
              <a:rPr lang="en-US" sz="2400" dirty="0">
                <a:solidFill>
                  <a:srgbClr val="CC3300"/>
                </a:solidFill>
              </a:rPr>
              <a:t>– </a:t>
            </a:r>
            <a:r>
              <a:rPr lang="en-US" sz="2400" dirty="0"/>
              <a:t>Mr. Samuel / Chair Union of Farmers demonstrates his field and Collection Center</a:t>
            </a:r>
          </a:p>
          <a:p>
            <a:r>
              <a:rPr lang="en-US" sz="2400" b="1" dirty="0">
                <a:solidFill>
                  <a:srgbClr val="CC3300"/>
                </a:solidFill>
              </a:rPr>
              <a:t>Partners</a:t>
            </a:r>
            <a:r>
              <a:rPr lang="en-US" sz="2400" dirty="0"/>
              <a:t> - WFP / FAO / WV / Local Community</a:t>
            </a:r>
          </a:p>
          <a:p>
            <a:r>
              <a:rPr lang="en-US" sz="2400" b="1" dirty="0">
                <a:solidFill>
                  <a:srgbClr val="CC3300"/>
                </a:solidFill>
              </a:rPr>
              <a:t>Increased Production - </a:t>
            </a:r>
            <a:r>
              <a:rPr lang="en-US" sz="2400" dirty="0"/>
              <a:t>from 50 kilos to 1,000 kilos</a:t>
            </a:r>
          </a:p>
          <a:p>
            <a:r>
              <a:rPr lang="en-US" sz="2400" b="1" dirty="0">
                <a:solidFill>
                  <a:srgbClr val="CC3300"/>
                </a:solidFill>
              </a:rPr>
              <a:t>Increased price </a:t>
            </a:r>
            <a:r>
              <a:rPr lang="en-US" sz="2400" dirty="0"/>
              <a:t>to 3,500 SS per 50 kilo bag</a:t>
            </a:r>
          </a:p>
          <a:p>
            <a:r>
              <a:rPr lang="en-US" sz="2400" b="1" dirty="0">
                <a:solidFill>
                  <a:srgbClr val="CC3300"/>
                </a:solidFill>
              </a:rPr>
              <a:t>Grains Bought by WFP </a:t>
            </a:r>
            <a:r>
              <a:rPr lang="en-US" sz="2400" dirty="0"/>
              <a:t>for use in feeding programs reducing costs of food aid and improving local production – availability of food</a:t>
            </a:r>
          </a:p>
          <a:p>
            <a:endParaRPr lang="en-US" sz="2400" dirty="0"/>
          </a:p>
        </p:txBody>
      </p:sp>
    </p:spTree>
    <p:extLst>
      <p:ext uri="{BB962C8B-B14F-4D97-AF65-F5344CB8AC3E}">
        <p14:creationId xmlns:p14="http://schemas.microsoft.com/office/powerpoint/2010/main" val="3863361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xmlns="" id="{742C14A9-3617-46DD-9FC4-ED828A7D3E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1">
            <a:extLst>
              <a:ext uri="{FF2B5EF4-FFF2-40B4-BE49-F238E27FC236}">
                <a16:creationId xmlns:a16="http://schemas.microsoft.com/office/drawing/2014/main" xmlns="" id="{19AB0109-1C89-41F0-9EDF-3DE017BE3F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xmlns="" id="{CB1FD965-1EAA-48AF-8E3F-221DB140862B}"/>
              </a:ext>
            </a:extLst>
          </p:cNvPr>
          <p:cNvSpPr>
            <a:spLocks noGrp="1"/>
          </p:cNvSpPr>
          <p:nvPr>
            <p:ph type="title"/>
          </p:nvPr>
        </p:nvSpPr>
        <p:spPr>
          <a:xfrm>
            <a:off x="1451579" y="804519"/>
            <a:ext cx="6341297" cy="1049235"/>
          </a:xfrm>
        </p:spPr>
        <p:txBody>
          <a:bodyPr>
            <a:noAutofit/>
          </a:bodyPr>
          <a:lstStyle/>
          <a:p>
            <a:r>
              <a:rPr lang="en-US" sz="2800" b="1" dirty="0">
                <a:solidFill>
                  <a:srgbClr val="663300"/>
                </a:solidFill>
              </a:rPr>
              <a:t>Convergence Opportunity Pillar 3 Nzara</a:t>
            </a:r>
          </a:p>
        </p:txBody>
      </p:sp>
      <p:sp>
        <p:nvSpPr>
          <p:cNvPr id="14" name="Rectangle 13">
            <a:extLst>
              <a:ext uri="{FF2B5EF4-FFF2-40B4-BE49-F238E27FC236}">
                <a16:creationId xmlns:a16="http://schemas.microsoft.com/office/drawing/2014/main" xmlns="" id="{19E5CB6C-D5A1-44AB-BAD0-E76C67ED2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xmlns="" id="{F8C97787-AB74-4804-A00A-F6567694703C}"/>
              </a:ext>
            </a:extLst>
          </p:cNvPr>
          <p:cNvSpPr>
            <a:spLocks noGrp="1"/>
          </p:cNvSpPr>
          <p:nvPr>
            <p:ph idx="1"/>
          </p:nvPr>
        </p:nvSpPr>
        <p:spPr>
          <a:xfrm>
            <a:off x="249382" y="2015732"/>
            <a:ext cx="7294417" cy="3450613"/>
          </a:xfrm>
        </p:spPr>
        <p:txBody>
          <a:bodyPr>
            <a:noAutofit/>
          </a:bodyPr>
          <a:lstStyle/>
          <a:p>
            <a:r>
              <a:rPr lang="en-US" sz="2800" b="1" dirty="0">
                <a:solidFill>
                  <a:srgbClr val="CC3300"/>
                </a:solidFill>
              </a:rPr>
              <a:t>Feedback from field visit </a:t>
            </a:r>
            <a:r>
              <a:rPr lang="en-US" sz="2800" dirty="0"/>
              <a:t>– Converge around local economic growth opportunities to increase family revenues, deter youth from militias &amp; stabilize communities as part of the peace process </a:t>
            </a:r>
          </a:p>
          <a:p>
            <a:r>
              <a:rPr lang="en-US" sz="2800" b="1" dirty="0">
                <a:solidFill>
                  <a:srgbClr val="CC3300"/>
                </a:solidFill>
              </a:rPr>
              <a:t>Build off of best practices </a:t>
            </a:r>
            <a:r>
              <a:rPr lang="en-US" sz="2800" dirty="0"/>
              <a:t>– </a:t>
            </a:r>
            <a:r>
              <a:rPr lang="en-US" sz="2800" dirty="0" err="1"/>
              <a:t>Equatoria</a:t>
            </a:r>
            <a:r>
              <a:rPr lang="en-US" sz="2800" dirty="0"/>
              <a:t> Teak Company, create a public private </a:t>
            </a:r>
            <a:r>
              <a:rPr lang="en-US" sz="3000" dirty="0"/>
              <a:t>partnership</a:t>
            </a:r>
          </a:p>
        </p:txBody>
      </p:sp>
      <p:pic>
        <p:nvPicPr>
          <p:cNvPr id="4" name="Picture 3" descr="A group of people standing in a field&#10;&#10;Description automatically generated">
            <a:extLst>
              <a:ext uri="{FF2B5EF4-FFF2-40B4-BE49-F238E27FC236}">
                <a16:creationId xmlns:a16="http://schemas.microsoft.com/office/drawing/2014/main" xmlns="" id="{ADA849D6-EDA7-4027-B8E4-C55786D44731}"/>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7793179" y="1853754"/>
            <a:ext cx="3735840" cy="3071537"/>
          </a:xfrm>
          <a:prstGeom prst="rect">
            <a:avLst/>
          </a:prstGeom>
          <a:noFill/>
        </p:spPr>
      </p:pic>
      <p:pic>
        <p:nvPicPr>
          <p:cNvPr id="16" name="Picture 15">
            <a:extLst>
              <a:ext uri="{FF2B5EF4-FFF2-40B4-BE49-F238E27FC236}">
                <a16:creationId xmlns:a16="http://schemas.microsoft.com/office/drawing/2014/main" xmlns="" id="{D5A16967-5C32-4A48-9F02-4F0228AC8D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xmlns="" id="{942D078B-EF20-4DB1-AA1B-87F212C56A9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108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6755B5-B18C-4047-8411-1CFDC8251F54}"/>
              </a:ext>
            </a:extLst>
          </p:cNvPr>
          <p:cNvSpPr>
            <a:spLocks noGrp="1"/>
          </p:cNvSpPr>
          <p:nvPr>
            <p:ph type="title"/>
          </p:nvPr>
        </p:nvSpPr>
        <p:spPr>
          <a:xfrm>
            <a:off x="1451579" y="804519"/>
            <a:ext cx="9603275" cy="754117"/>
          </a:xfrm>
        </p:spPr>
        <p:txBody>
          <a:bodyPr/>
          <a:lstStyle/>
          <a:p>
            <a:r>
              <a:rPr lang="en-US" b="1" dirty="0">
                <a:solidFill>
                  <a:srgbClr val="663300"/>
                </a:solidFill>
              </a:rPr>
              <a:t>Introduce Supply chain development</a:t>
            </a:r>
          </a:p>
        </p:txBody>
      </p:sp>
      <p:sp>
        <p:nvSpPr>
          <p:cNvPr id="3" name="Content Placeholder 2">
            <a:extLst>
              <a:ext uri="{FF2B5EF4-FFF2-40B4-BE49-F238E27FC236}">
                <a16:creationId xmlns:a16="http://schemas.microsoft.com/office/drawing/2014/main" xmlns="" id="{E4289CD2-B70A-43A6-B38E-B984C9BCB5CA}"/>
              </a:ext>
            </a:extLst>
          </p:cNvPr>
          <p:cNvSpPr>
            <a:spLocks noGrp="1"/>
          </p:cNvSpPr>
          <p:nvPr>
            <p:ph idx="1"/>
          </p:nvPr>
        </p:nvSpPr>
        <p:spPr>
          <a:xfrm>
            <a:off x="477983" y="2015732"/>
            <a:ext cx="10806544" cy="4655232"/>
          </a:xfrm>
        </p:spPr>
        <p:txBody>
          <a:bodyPr>
            <a:noAutofit/>
          </a:bodyPr>
          <a:lstStyle/>
          <a:p>
            <a:r>
              <a:rPr lang="en-US" sz="3200" b="1" dirty="0">
                <a:solidFill>
                  <a:srgbClr val="CC3300"/>
                </a:solidFill>
              </a:rPr>
              <a:t>Convergence Opportunity </a:t>
            </a:r>
            <a:r>
              <a:rPr lang="en-US" sz="3000" dirty="0"/>
              <a:t>– Reactivate the </a:t>
            </a:r>
            <a:r>
              <a:rPr lang="en-US" sz="3000" dirty="0" err="1"/>
              <a:t>Agro</a:t>
            </a:r>
            <a:r>
              <a:rPr lang="en-US" sz="3000" dirty="0"/>
              <a:t>-Industrial zone in Nzara. To be done through a PPP / Community and ET</a:t>
            </a:r>
          </a:p>
          <a:p>
            <a:r>
              <a:rPr lang="en-US" sz="3200" b="1" dirty="0">
                <a:solidFill>
                  <a:srgbClr val="CC3300"/>
                </a:solidFill>
              </a:rPr>
              <a:t>Target Supply Chains for Growth Potential </a:t>
            </a:r>
            <a:r>
              <a:rPr lang="en-US" sz="3000" dirty="0"/>
              <a:t>– To include a supply chain analysis, negotiation of PPP’s and development of quality assurances, standards </a:t>
            </a:r>
            <a:r>
              <a:rPr lang="en-US" sz="3000" dirty="0" err="1"/>
              <a:t>ie</a:t>
            </a:r>
            <a:r>
              <a:rPr lang="en-US" sz="3000" dirty="0"/>
              <a:t> (Food Safety) Certifications – Global-GAP, GMP, HACCP, Sustainable / Organic Certs.</a:t>
            </a:r>
            <a:endParaRPr lang="en-US" sz="3000" b="1" dirty="0">
              <a:solidFill>
                <a:srgbClr val="CC3300"/>
              </a:solidFill>
            </a:endParaRPr>
          </a:p>
        </p:txBody>
      </p:sp>
    </p:spTree>
    <p:extLst>
      <p:ext uri="{BB962C8B-B14F-4D97-AF65-F5344CB8AC3E}">
        <p14:creationId xmlns:p14="http://schemas.microsoft.com/office/powerpoint/2010/main" val="2951094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C3D674-3D59-4E93-80CA-0C0A9095E8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C884B8F8-FDC9-498B-9960-5D7260AFCB0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xmlns="" id="{D74EBD3F-61FF-4861-8A8E-FFC58E090CFA}"/>
              </a:ext>
            </a:extLst>
          </p:cNvPr>
          <p:cNvSpPr>
            <a:spLocks noGrp="1"/>
          </p:cNvSpPr>
          <p:nvPr>
            <p:ph type="title"/>
          </p:nvPr>
        </p:nvSpPr>
        <p:spPr>
          <a:xfrm>
            <a:off x="1451580" y="804520"/>
            <a:ext cx="4176511" cy="1049235"/>
          </a:xfrm>
        </p:spPr>
        <p:txBody>
          <a:bodyPr>
            <a:normAutofit/>
          </a:bodyPr>
          <a:lstStyle/>
          <a:p>
            <a:r>
              <a:rPr lang="en-US" sz="3000" b="1" dirty="0">
                <a:solidFill>
                  <a:srgbClr val="663300"/>
                </a:solidFill>
              </a:rPr>
              <a:t>Potential Supply chains to target</a:t>
            </a:r>
          </a:p>
        </p:txBody>
      </p:sp>
      <p:sp>
        <p:nvSpPr>
          <p:cNvPr id="13" name="Rectangle 12">
            <a:extLst>
              <a:ext uri="{FF2B5EF4-FFF2-40B4-BE49-F238E27FC236}">
                <a16:creationId xmlns:a16="http://schemas.microsoft.com/office/drawing/2014/main" xmlns="" id="{EF2A81E1-BCBE-426B-8C09-33274E6940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xmlns="" id="{787497E5-F2C7-453C-856C-CF079D0A1371}"/>
              </a:ext>
            </a:extLst>
          </p:cNvPr>
          <p:cNvSpPr>
            <a:spLocks noGrp="1"/>
          </p:cNvSpPr>
          <p:nvPr>
            <p:ph idx="1"/>
          </p:nvPr>
        </p:nvSpPr>
        <p:spPr>
          <a:xfrm>
            <a:off x="706582" y="2015732"/>
            <a:ext cx="5389418" cy="4037743"/>
          </a:xfrm>
        </p:spPr>
        <p:txBody>
          <a:bodyPr>
            <a:normAutofit fontScale="92500"/>
          </a:bodyPr>
          <a:lstStyle/>
          <a:p>
            <a:pPr marL="0" indent="0">
              <a:spcBef>
                <a:spcPts val="0"/>
              </a:spcBef>
              <a:buNone/>
            </a:pPr>
            <a:r>
              <a:rPr lang="en-US" sz="3500" b="1" dirty="0">
                <a:solidFill>
                  <a:srgbClr val="CC3300"/>
                </a:solidFill>
              </a:rPr>
              <a:t>PPP – </a:t>
            </a:r>
            <a:r>
              <a:rPr lang="en-US" sz="3500" b="1" dirty="0" err="1">
                <a:solidFill>
                  <a:srgbClr val="CC3300"/>
                </a:solidFill>
              </a:rPr>
              <a:t>Equatoria</a:t>
            </a:r>
            <a:r>
              <a:rPr lang="en-US" sz="3500" b="1" dirty="0">
                <a:solidFill>
                  <a:srgbClr val="CC3300"/>
                </a:solidFill>
              </a:rPr>
              <a:t> Teak</a:t>
            </a:r>
          </a:p>
          <a:p>
            <a:pPr>
              <a:spcBef>
                <a:spcPts val="0"/>
              </a:spcBef>
            </a:pPr>
            <a:r>
              <a:rPr lang="en-US" sz="2800" u="sng" dirty="0"/>
              <a:t>Sustainable Supply Chains </a:t>
            </a:r>
            <a:r>
              <a:rPr lang="en-US" sz="2800" b="1" dirty="0"/>
              <a:t>– </a:t>
            </a:r>
            <a:r>
              <a:rPr lang="en-US" sz="2800" dirty="0"/>
              <a:t>Coffee, Teak, Cashew,  Vanilla,  Macadamia</a:t>
            </a:r>
          </a:p>
          <a:p>
            <a:pPr marL="0" indent="0">
              <a:spcBef>
                <a:spcPts val="0"/>
              </a:spcBef>
              <a:buNone/>
            </a:pPr>
            <a:endParaRPr lang="en-US" sz="2800" dirty="0"/>
          </a:p>
          <a:p>
            <a:pPr algn="ctr">
              <a:spcBef>
                <a:spcPts val="0"/>
              </a:spcBef>
            </a:pPr>
            <a:r>
              <a:rPr lang="en-US" sz="2800" u="sng" dirty="0"/>
              <a:t>Partnership Research / Investigation Center </a:t>
            </a:r>
            <a:r>
              <a:rPr lang="en-US" sz="2800" dirty="0"/>
              <a:t>WCR / IFPRI / CGIAR etc. </a:t>
            </a:r>
            <a:r>
              <a:rPr lang="en-US" sz="2800" dirty="0">
                <a:solidFill>
                  <a:srgbClr val="CC3300"/>
                </a:solidFill>
              </a:rPr>
              <a:t>“</a:t>
            </a:r>
            <a:r>
              <a:rPr lang="en-US" sz="2800" i="1" dirty="0">
                <a:solidFill>
                  <a:srgbClr val="CC3300"/>
                </a:solidFill>
              </a:rPr>
              <a:t>Development of Excelsior Rust Resistant Varieties”</a:t>
            </a:r>
          </a:p>
          <a:p>
            <a:pPr algn="ctr">
              <a:spcBef>
                <a:spcPts val="0"/>
              </a:spcBef>
            </a:pPr>
            <a:endParaRPr lang="en-US" sz="2800" b="1" i="1" dirty="0"/>
          </a:p>
          <a:p>
            <a:endParaRPr lang="en-US" b="1" dirty="0"/>
          </a:p>
        </p:txBody>
      </p:sp>
      <p:pic>
        <p:nvPicPr>
          <p:cNvPr id="4" name="Picture 3" descr="A close up of a tree&#10;&#10;Description automatically generated">
            <a:extLst>
              <a:ext uri="{FF2B5EF4-FFF2-40B4-BE49-F238E27FC236}">
                <a16:creationId xmlns:a16="http://schemas.microsoft.com/office/drawing/2014/main" xmlns="" id="{63A47A60-C30B-4493-85EE-6A4163336CC1}"/>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6244251" y="1388178"/>
            <a:ext cx="4660762" cy="3495572"/>
          </a:xfrm>
          <a:prstGeom prst="rect">
            <a:avLst/>
          </a:prstGeom>
          <a:noFill/>
        </p:spPr>
      </p:pic>
      <p:pic>
        <p:nvPicPr>
          <p:cNvPr id="15" name="Picture 14">
            <a:extLst>
              <a:ext uri="{FF2B5EF4-FFF2-40B4-BE49-F238E27FC236}">
                <a16:creationId xmlns:a16="http://schemas.microsoft.com/office/drawing/2014/main" xmlns="" id="{39D1DDD4-5BB3-45BA-B9B3-06B62299AD7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xmlns="" id="{A24DAE64-2302-42EA-8239-F2F0775CA5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319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35C3D674-3D59-4E93-80CA-0C0A9095E8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C884B8F8-FDC9-498B-9960-5D7260AFCB0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xmlns="" id="{B29E0087-CBDB-4E00-8F53-2D97CB18CC98}"/>
              </a:ext>
            </a:extLst>
          </p:cNvPr>
          <p:cNvSpPr>
            <a:spLocks noGrp="1"/>
          </p:cNvSpPr>
          <p:nvPr>
            <p:ph type="title"/>
          </p:nvPr>
        </p:nvSpPr>
        <p:spPr>
          <a:xfrm>
            <a:off x="540327" y="729587"/>
            <a:ext cx="5714999" cy="1117502"/>
          </a:xfrm>
        </p:spPr>
        <p:txBody>
          <a:bodyPr>
            <a:noAutofit/>
          </a:bodyPr>
          <a:lstStyle/>
          <a:p>
            <a:r>
              <a:rPr lang="en-US" sz="2800" b="1" dirty="0">
                <a:solidFill>
                  <a:srgbClr val="663300"/>
                </a:solidFill>
              </a:rPr>
              <a:t>Potential Supply chains to target Cont’d</a:t>
            </a:r>
            <a:endParaRPr lang="en-US" sz="2800" dirty="0">
              <a:solidFill>
                <a:srgbClr val="663300"/>
              </a:solidFill>
            </a:endParaRPr>
          </a:p>
        </p:txBody>
      </p:sp>
      <p:sp>
        <p:nvSpPr>
          <p:cNvPr id="15" name="Rectangle 14">
            <a:extLst>
              <a:ext uri="{FF2B5EF4-FFF2-40B4-BE49-F238E27FC236}">
                <a16:creationId xmlns:a16="http://schemas.microsoft.com/office/drawing/2014/main" xmlns="" id="{EF2A81E1-BCBE-426B-8C09-33274E6940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xmlns="" id="{50EBB550-A533-4F3D-99C1-674228AA6165}"/>
              </a:ext>
            </a:extLst>
          </p:cNvPr>
          <p:cNvSpPr>
            <a:spLocks noGrp="1"/>
          </p:cNvSpPr>
          <p:nvPr>
            <p:ph idx="1"/>
          </p:nvPr>
        </p:nvSpPr>
        <p:spPr>
          <a:xfrm>
            <a:off x="540327" y="2015732"/>
            <a:ext cx="5382491" cy="3450613"/>
          </a:xfrm>
        </p:spPr>
        <p:txBody>
          <a:bodyPr>
            <a:normAutofit lnSpcReduction="10000"/>
          </a:bodyPr>
          <a:lstStyle/>
          <a:p>
            <a:pPr marL="0" indent="0">
              <a:spcBef>
                <a:spcPts val="0"/>
              </a:spcBef>
              <a:buNone/>
            </a:pPr>
            <a:r>
              <a:rPr lang="en-US" sz="2800" b="1" dirty="0" err="1">
                <a:solidFill>
                  <a:srgbClr val="CC3300"/>
                </a:solidFill>
              </a:rPr>
              <a:t>Agro</a:t>
            </a:r>
            <a:r>
              <a:rPr lang="en-US" sz="2800" b="1" dirty="0">
                <a:solidFill>
                  <a:srgbClr val="CC3300"/>
                </a:solidFill>
              </a:rPr>
              <a:t>-Industrial Zone Nzara</a:t>
            </a:r>
          </a:p>
          <a:p>
            <a:pPr>
              <a:spcBef>
                <a:spcPts val="0"/>
              </a:spcBef>
            </a:pPr>
            <a:r>
              <a:rPr lang="en-US" sz="2400" u="sng" dirty="0"/>
              <a:t>Pre / On-farm &amp; </a:t>
            </a:r>
            <a:r>
              <a:rPr lang="en-US" sz="2400" u="sng" dirty="0" err="1"/>
              <a:t>Agroprocessing</a:t>
            </a:r>
            <a:r>
              <a:rPr lang="en-US" sz="2400" u="sng" dirty="0"/>
              <a:t> </a:t>
            </a:r>
            <a:r>
              <a:rPr lang="en-US" sz="2400" b="1" dirty="0"/>
              <a:t>- </a:t>
            </a:r>
            <a:r>
              <a:rPr lang="en-US" sz="2400" dirty="0" err="1"/>
              <a:t>Seasamee</a:t>
            </a:r>
            <a:r>
              <a:rPr lang="en-US" sz="2400" dirty="0"/>
              <a:t> – Oil, Sustainable Cotton BCI certified</a:t>
            </a:r>
          </a:p>
          <a:p>
            <a:pPr marL="0" indent="0">
              <a:spcBef>
                <a:spcPts val="0"/>
              </a:spcBef>
              <a:buNone/>
            </a:pPr>
            <a:r>
              <a:rPr lang="en-US" sz="2800" b="1" dirty="0">
                <a:solidFill>
                  <a:srgbClr val="CC3300"/>
                </a:solidFill>
              </a:rPr>
              <a:t>Current Partner Supply Chains + Native Varieties</a:t>
            </a:r>
          </a:p>
          <a:p>
            <a:pPr>
              <a:spcBef>
                <a:spcPts val="0"/>
              </a:spcBef>
            </a:pPr>
            <a:r>
              <a:rPr lang="en-US" sz="2400" u="sng" dirty="0"/>
              <a:t>Pre &amp; On-farm </a:t>
            </a:r>
            <a:r>
              <a:rPr lang="en-US" sz="2400" dirty="0"/>
              <a:t>- Sesame, Soy, beans, Cotton, Okra</a:t>
            </a:r>
          </a:p>
          <a:p>
            <a:endParaRPr lang="en-US" dirty="0"/>
          </a:p>
        </p:txBody>
      </p:sp>
      <p:pic>
        <p:nvPicPr>
          <p:cNvPr id="6" name="Picture 5" descr="A picture containing person, food, indoor, holding&#10;&#10;Description automatically generated">
            <a:extLst>
              <a:ext uri="{FF2B5EF4-FFF2-40B4-BE49-F238E27FC236}">
                <a16:creationId xmlns:a16="http://schemas.microsoft.com/office/drawing/2014/main" xmlns="" id="{C281DB88-2C39-4D4D-BF41-CF727683A0D5}"/>
              </a:ext>
            </a:extLst>
          </p:cNvPr>
          <p:cNvPicPr>
            <a:picLocks noChangeAspect="1"/>
          </p:cNvPicPr>
          <p:nvPr/>
        </p:nvPicPr>
        <p:blipFill>
          <a:blip r:embed="rId2"/>
          <a:stretch>
            <a:fillRect/>
          </a:stretch>
        </p:blipFill>
        <p:spPr>
          <a:xfrm rot="5400000">
            <a:off x="6244251" y="1388178"/>
            <a:ext cx="4660762" cy="3495571"/>
          </a:xfrm>
          <a:prstGeom prst="rect">
            <a:avLst/>
          </a:prstGeom>
        </p:spPr>
      </p:pic>
      <p:pic>
        <p:nvPicPr>
          <p:cNvPr id="17" name="Picture 16">
            <a:extLst>
              <a:ext uri="{FF2B5EF4-FFF2-40B4-BE49-F238E27FC236}">
                <a16:creationId xmlns:a16="http://schemas.microsoft.com/office/drawing/2014/main" xmlns="" id="{39D1DDD4-5BB3-45BA-B9B3-06B62299AD7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xmlns="" id="{A24DAE64-2302-42EA-8239-F2F0775CA5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839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86D2E91-96B1-4A14-A113-E18E1DAC8B28}"/>
              </a:ext>
            </a:extLst>
          </p:cNvPr>
          <p:cNvSpPr/>
          <p:nvPr/>
        </p:nvSpPr>
        <p:spPr>
          <a:xfrm>
            <a:off x="580572" y="0"/>
            <a:ext cx="11611428" cy="6857999"/>
          </a:xfrm>
          <a:prstGeom prst="rect">
            <a:avLst/>
          </a:prstGeom>
          <a:solidFill>
            <a:srgbClr val="1F3468"/>
          </a:solidFill>
          <a:ln>
            <a:noFill/>
          </a:ln>
          <a:effectLst/>
        </p:spPr>
        <p:style>
          <a:lnRef idx="1">
            <a:schemeClr val="accent1"/>
          </a:lnRef>
          <a:fillRef idx="3">
            <a:schemeClr val="accent1"/>
          </a:fillRef>
          <a:effectRef idx="2">
            <a:schemeClr val="accent1"/>
          </a:effectRef>
          <a:fontRef idx="minor">
            <a:schemeClr val="lt1"/>
          </a:fontRef>
        </p:style>
        <p:txBody>
          <a:bodyPr lIns="1280160" rtlCol="0" anchor="ctr"/>
          <a:lstStyle/>
          <a:p>
            <a:endParaRPr lang="en-US" sz="4800" dirty="0">
              <a:solidFill>
                <a:schemeClr val="bg1"/>
              </a:solidFill>
            </a:endParaRPr>
          </a:p>
        </p:txBody>
      </p:sp>
      <p:sp>
        <p:nvSpPr>
          <p:cNvPr id="6" name="Rectangle 5">
            <a:extLst>
              <a:ext uri="{FF2B5EF4-FFF2-40B4-BE49-F238E27FC236}">
                <a16:creationId xmlns="" xmlns:a16="http://schemas.microsoft.com/office/drawing/2014/main" id="{B21D7364-A56D-4667-BE02-C8EBF310606B}"/>
              </a:ext>
            </a:extLst>
          </p:cNvPr>
          <p:cNvSpPr/>
          <p:nvPr/>
        </p:nvSpPr>
        <p:spPr>
          <a:xfrm>
            <a:off x="580572" y="2608731"/>
            <a:ext cx="9067800" cy="1640541"/>
          </a:xfrm>
          <a:prstGeom prst="rect">
            <a:avLst/>
          </a:prstGeom>
          <a:solidFill>
            <a:srgbClr val="EC453D"/>
          </a:solidFill>
          <a:ln w="9525" cap="flat" cmpd="sng" algn="ctr">
            <a:noFill/>
            <a:prstDash val="solid"/>
          </a:ln>
          <a:effectLst/>
        </p:spPr>
        <p:txBody>
          <a:bodyPr lIns="1280160" rtlCol="0" anchor="ctr"/>
          <a:lstStyle/>
          <a:p>
            <a:pPr defTabSz="457200">
              <a:defRPr/>
            </a:pPr>
            <a:r>
              <a:rPr lang="en-US" sz="4800" kern="0" dirty="0">
                <a:solidFill>
                  <a:srgbClr val="FFFFFF"/>
                </a:solidFill>
                <a:latin typeface="Gill Sans MT"/>
              </a:rPr>
              <a:t>Thank You</a:t>
            </a:r>
          </a:p>
        </p:txBody>
      </p:sp>
    </p:spTree>
    <p:extLst>
      <p:ext uri="{BB962C8B-B14F-4D97-AF65-F5344CB8AC3E}">
        <p14:creationId xmlns:p14="http://schemas.microsoft.com/office/powerpoint/2010/main" val="1613692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90600" y="457200"/>
            <a:ext cx="10591800" cy="533400"/>
          </a:xfrm>
        </p:spPr>
        <p:txBody>
          <a:bodyPr>
            <a:normAutofit/>
          </a:bodyPr>
          <a:lstStyle/>
          <a:p>
            <a:r>
              <a:rPr lang="en-US" dirty="0"/>
              <a:t>Resilience </a:t>
            </a:r>
            <a:r>
              <a:rPr lang="en-US" dirty="0" smtClean="0"/>
              <a:t>Profiles Study – example of finding</a:t>
            </a:r>
            <a:endParaRPr lang="en-US" dirty="0"/>
          </a:p>
        </p:txBody>
      </p:sp>
      <p:graphicFrame>
        <p:nvGraphicFramePr>
          <p:cNvPr id="4" name="Content Placeholder 11">
            <a:extLst>
              <a:ext uri="{FF2B5EF4-FFF2-40B4-BE49-F238E27FC236}">
                <a16:creationId xmlns="" xmlns:a16="http://schemas.microsoft.com/office/drawing/2014/main" id="{BAC940C6-45DD-45FB-AE66-8ADCD7A886BA}"/>
              </a:ext>
            </a:extLst>
          </p:cNvPr>
          <p:cNvGraphicFramePr>
            <a:graphicFrameLocks/>
          </p:cNvGraphicFramePr>
          <p:nvPr>
            <p:extLst>
              <p:ext uri="{D42A27DB-BD31-4B8C-83A1-F6EECF244321}">
                <p14:modId xmlns:p14="http://schemas.microsoft.com/office/powerpoint/2010/main" val="386030856"/>
              </p:ext>
            </p:extLst>
          </p:nvPr>
        </p:nvGraphicFramePr>
        <p:xfrm>
          <a:off x="969818" y="1219200"/>
          <a:ext cx="8312728" cy="471155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4">
            <a:extLst>
              <a:ext uri="{FF2B5EF4-FFF2-40B4-BE49-F238E27FC236}">
                <a16:creationId xmlns="" xmlns:a16="http://schemas.microsoft.com/office/drawing/2014/main" id="{DF69DF24-7CE5-4172-9922-2C66BA6E7427}"/>
              </a:ext>
            </a:extLst>
          </p:cNvPr>
          <p:cNvSpPr txBox="1">
            <a:spLocks/>
          </p:cNvSpPr>
          <p:nvPr/>
        </p:nvSpPr>
        <p:spPr>
          <a:xfrm>
            <a:off x="9448800" y="1752600"/>
            <a:ext cx="2514600" cy="2133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 all counties except </a:t>
            </a:r>
            <a:r>
              <a:rPr lang="en-US" sz="2400" dirty="0" err="1"/>
              <a:t>Wau</a:t>
            </a:r>
            <a:r>
              <a:rPr lang="en-US" sz="2400" dirty="0"/>
              <a:t>, the majority of households mainly rely on crop farming</a:t>
            </a:r>
          </a:p>
        </p:txBody>
      </p:sp>
    </p:spTree>
    <p:extLst>
      <p:ext uri="{BB962C8B-B14F-4D97-AF65-F5344CB8AC3E}">
        <p14:creationId xmlns:p14="http://schemas.microsoft.com/office/powerpoint/2010/main" val="1876498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32618"/>
            <a:ext cx="10591800" cy="503237"/>
          </a:xfrm>
        </p:spPr>
        <p:txBody>
          <a:bodyPr>
            <a:normAutofit/>
          </a:bodyPr>
          <a:lstStyle/>
          <a:p>
            <a:r>
              <a:rPr lang="en-US" dirty="0"/>
              <a:t>Resilience </a:t>
            </a:r>
            <a:r>
              <a:rPr lang="en-US" dirty="0" smtClean="0"/>
              <a:t>Measurement - RIMA</a:t>
            </a:r>
            <a:endParaRPr lang="en-US" dirty="0"/>
          </a:p>
        </p:txBody>
      </p:sp>
      <p:sp>
        <p:nvSpPr>
          <p:cNvPr id="3" name="Content Placeholder 2"/>
          <p:cNvSpPr>
            <a:spLocks noGrp="1"/>
          </p:cNvSpPr>
          <p:nvPr>
            <p:ph idx="1"/>
          </p:nvPr>
        </p:nvSpPr>
        <p:spPr>
          <a:xfrm>
            <a:off x="685800" y="1260451"/>
            <a:ext cx="6019800" cy="4525963"/>
          </a:xfrm>
        </p:spPr>
        <p:txBody>
          <a:bodyPr>
            <a:normAutofit fontScale="70000" lnSpcReduction="20000"/>
          </a:bodyPr>
          <a:lstStyle/>
          <a:p>
            <a:pPr algn="just">
              <a:lnSpc>
                <a:spcPct val="100000"/>
              </a:lnSpc>
              <a:spcBef>
                <a:spcPts val="600"/>
              </a:spcBef>
            </a:pPr>
            <a:r>
              <a:rPr lang="en-US" b="1" dirty="0">
                <a:solidFill>
                  <a:srgbClr val="EC453D"/>
                </a:solidFill>
              </a:rPr>
              <a:t>A quantitative approach </a:t>
            </a:r>
            <a:r>
              <a:rPr lang="en-US" dirty="0">
                <a:solidFill>
                  <a:schemeClr val="tx1">
                    <a:lumMod val="75000"/>
                    <a:lumOff val="25000"/>
                  </a:schemeClr>
                </a:solidFill>
              </a:rPr>
              <a:t>that estimates household level resilience to food insecurity and generates evidence for more effectively assisting vulnerable population. </a:t>
            </a:r>
          </a:p>
          <a:p>
            <a:pPr algn="just">
              <a:lnSpc>
                <a:spcPct val="100000"/>
              </a:lnSpc>
              <a:spcBef>
                <a:spcPts val="600"/>
              </a:spcBef>
            </a:pPr>
            <a:r>
              <a:rPr lang="en-US" dirty="0">
                <a:solidFill>
                  <a:schemeClr val="tx1">
                    <a:lumMod val="75000"/>
                    <a:lumOff val="25000"/>
                  </a:schemeClr>
                </a:solidFill>
              </a:rPr>
              <a:t>It </a:t>
            </a:r>
            <a:r>
              <a:rPr lang="en-GB" dirty="0">
                <a:solidFill>
                  <a:schemeClr val="tx1">
                    <a:lumMod val="75000"/>
                    <a:lumOff val="25000"/>
                  </a:schemeClr>
                </a:solidFill>
              </a:rPr>
              <a:t>explains </a:t>
            </a:r>
            <a:r>
              <a:rPr lang="en-GB" b="1" dirty="0">
                <a:solidFill>
                  <a:srgbClr val="EC453D"/>
                </a:solidFill>
              </a:rPr>
              <a:t>why some households cope with shocks and stressors better than others </a:t>
            </a:r>
            <a:r>
              <a:rPr lang="en-GB" dirty="0">
                <a:solidFill>
                  <a:schemeClr val="tx1">
                    <a:lumMod val="75000"/>
                    <a:lumOff val="25000"/>
                  </a:schemeClr>
                </a:solidFill>
              </a:rPr>
              <a:t>and provides a rigorous framework for humanitarian and long-term development initiatives </a:t>
            </a:r>
            <a:r>
              <a:rPr lang="en-GB" b="1" dirty="0">
                <a:solidFill>
                  <a:srgbClr val="EC453D"/>
                </a:solidFill>
              </a:rPr>
              <a:t>to build food secure and resilient livelihoods. </a:t>
            </a:r>
            <a:endParaRPr lang="en-GB" b="1" dirty="0" smtClean="0">
              <a:solidFill>
                <a:srgbClr val="EC453D"/>
              </a:solidFill>
            </a:endParaRPr>
          </a:p>
          <a:p>
            <a:pPr algn="just"/>
            <a:r>
              <a:rPr lang="en-US" sz="3100" b="1" dirty="0">
                <a:solidFill>
                  <a:srgbClr val="EC453D"/>
                </a:solidFill>
              </a:rPr>
              <a:t>Household-level data </a:t>
            </a:r>
            <a:r>
              <a:rPr lang="en-US" dirty="0"/>
              <a:t>measures household capacity to avoid stresses and shocks having long-lasting harmful effects. </a:t>
            </a:r>
          </a:p>
          <a:p>
            <a:pPr algn="just"/>
            <a:r>
              <a:rPr lang="en-US" dirty="0" smtClean="0"/>
              <a:t>Based </a:t>
            </a:r>
            <a:r>
              <a:rPr lang="en-US" dirty="0"/>
              <a:t>on four pillars: </a:t>
            </a:r>
          </a:p>
          <a:p>
            <a:pPr>
              <a:lnSpc>
                <a:spcPct val="100000"/>
              </a:lnSpc>
              <a:spcBef>
                <a:spcPts val="600"/>
              </a:spcBef>
            </a:pPr>
            <a:endParaRPr lang="en-GB" b="1" dirty="0">
              <a:solidFill>
                <a:srgbClr val="EC453D"/>
              </a:solidFill>
            </a:endParaRPr>
          </a:p>
          <a:p>
            <a:endParaRPr lang="en-US" dirty="0" smtClean="0"/>
          </a:p>
          <a:p>
            <a:endParaRPr lang="en-US" dirty="0"/>
          </a:p>
        </p:txBody>
      </p:sp>
      <p:pic>
        <p:nvPicPr>
          <p:cNvPr id="6" name="Picture 5"/>
          <p:cNvPicPr>
            <a:picLocks noChangeAspect="1"/>
          </p:cNvPicPr>
          <p:nvPr/>
        </p:nvPicPr>
        <p:blipFill>
          <a:blip r:embed="rId2"/>
          <a:stretch>
            <a:fillRect/>
          </a:stretch>
        </p:blipFill>
        <p:spPr>
          <a:xfrm>
            <a:off x="7010400" y="884236"/>
            <a:ext cx="5029200" cy="4751810"/>
          </a:xfrm>
          <a:prstGeom prst="rect">
            <a:avLst/>
          </a:prstGeom>
        </p:spPr>
      </p:pic>
    </p:spTree>
    <p:extLst>
      <p:ext uri="{BB962C8B-B14F-4D97-AF65-F5344CB8AC3E}">
        <p14:creationId xmlns:p14="http://schemas.microsoft.com/office/powerpoint/2010/main" val="2779530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91800" cy="503237"/>
          </a:xfrm>
        </p:spPr>
        <p:txBody>
          <a:bodyPr>
            <a:normAutofit/>
          </a:bodyPr>
          <a:lstStyle/>
          <a:p>
            <a:r>
              <a:rPr lang="en-US" dirty="0"/>
              <a:t>Resilience </a:t>
            </a:r>
            <a:r>
              <a:rPr lang="en-US" dirty="0" smtClean="0"/>
              <a:t>Measurement – Example of findings</a:t>
            </a:r>
            <a:endParaRPr lang="en-US" dirty="0"/>
          </a:p>
        </p:txBody>
      </p:sp>
      <p:sp>
        <p:nvSpPr>
          <p:cNvPr id="10" name="Title 1">
            <a:extLst>
              <a:ext uri="{FF2B5EF4-FFF2-40B4-BE49-F238E27FC236}">
                <a16:creationId xmlns="" xmlns:a16="http://schemas.microsoft.com/office/drawing/2014/main" id="{5BF65208-5818-4EF2-A8A7-3B72CF24221A}"/>
              </a:ext>
            </a:extLst>
          </p:cNvPr>
          <p:cNvSpPr txBox="1">
            <a:spLocks/>
          </p:cNvSpPr>
          <p:nvPr/>
        </p:nvSpPr>
        <p:spPr bwMode="auto">
          <a:xfrm>
            <a:off x="685800" y="6209290"/>
            <a:ext cx="11352176" cy="5963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Calibri" pitchFamily="34" charset="0"/>
                <a:ea typeface="+mj-ea"/>
                <a:cs typeface="+mj-cs"/>
              </a:defRPr>
            </a:lvl1pPr>
            <a:lvl2pPr algn="ctr" rtl="0" eaLnBrk="1" fontAlgn="base" hangingPunct="1">
              <a:spcBef>
                <a:spcPct val="0"/>
              </a:spcBef>
              <a:spcAft>
                <a:spcPct val="0"/>
              </a:spcAft>
              <a:defRPr sz="3600" b="1">
                <a:solidFill>
                  <a:schemeClr val="tx1"/>
                </a:solidFill>
                <a:latin typeface="Times New Roman" pitchFamily="18" charset="0"/>
              </a:defRPr>
            </a:lvl2pPr>
            <a:lvl3pPr algn="ctr" rtl="0" eaLnBrk="1" fontAlgn="base" hangingPunct="1">
              <a:spcBef>
                <a:spcPct val="0"/>
              </a:spcBef>
              <a:spcAft>
                <a:spcPct val="0"/>
              </a:spcAft>
              <a:defRPr sz="3600" b="1">
                <a:solidFill>
                  <a:schemeClr val="tx1"/>
                </a:solidFill>
                <a:latin typeface="Times New Roman" pitchFamily="18" charset="0"/>
              </a:defRPr>
            </a:lvl3pPr>
            <a:lvl4pPr algn="ctr" rtl="0" eaLnBrk="1" fontAlgn="base" hangingPunct="1">
              <a:spcBef>
                <a:spcPct val="0"/>
              </a:spcBef>
              <a:spcAft>
                <a:spcPct val="0"/>
              </a:spcAft>
              <a:defRPr sz="3600" b="1">
                <a:solidFill>
                  <a:schemeClr val="tx1"/>
                </a:solidFill>
                <a:latin typeface="Times New Roman" pitchFamily="18" charset="0"/>
              </a:defRPr>
            </a:lvl4pPr>
            <a:lvl5pPr algn="ctr" rtl="0" eaLnBrk="1" fontAlgn="base" hangingPunct="1">
              <a:spcBef>
                <a:spcPct val="0"/>
              </a:spcBef>
              <a:spcAft>
                <a:spcPct val="0"/>
              </a:spcAft>
              <a:defRPr sz="3600" b="1">
                <a:solidFill>
                  <a:schemeClr val="tx1"/>
                </a:solidFill>
                <a:latin typeface="Times New Roman" pitchFamily="18" charset="0"/>
              </a:defRPr>
            </a:lvl5pPr>
            <a:lvl6pPr marL="457200" algn="l" rtl="0" eaLnBrk="1" fontAlgn="base" hangingPunct="1">
              <a:spcBef>
                <a:spcPct val="0"/>
              </a:spcBef>
              <a:spcAft>
                <a:spcPct val="0"/>
              </a:spcAft>
              <a:defRPr sz="3600" b="1">
                <a:solidFill>
                  <a:srgbClr val="00493A"/>
                </a:solidFill>
                <a:latin typeface="Times New Roman" pitchFamily="18" charset="0"/>
              </a:defRPr>
            </a:lvl6pPr>
            <a:lvl7pPr marL="914400" algn="l" rtl="0" eaLnBrk="1" fontAlgn="base" hangingPunct="1">
              <a:spcBef>
                <a:spcPct val="0"/>
              </a:spcBef>
              <a:spcAft>
                <a:spcPct val="0"/>
              </a:spcAft>
              <a:defRPr sz="3600" b="1">
                <a:solidFill>
                  <a:srgbClr val="00493A"/>
                </a:solidFill>
                <a:latin typeface="Times New Roman" pitchFamily="18" charset="0"/>
              </a:defRPr>
            </a:lvl7pPr>
            <a:lvl8pPr marL="1371600" algn="l" rtl="0" eaLnBrk="1" fontAlgn="base" hangingPunct="1">
              <a:spcBef>
                <a:spcPct val="0"/>
              </a:spcBef>
              <a:spcAft>
                <a:spcPct val="0"/>
              </a:spcAft>
              <a:defRPr sz="3600" b="1">
                <a:solidFill>
                  <a:srgbClr val="00493A"/>
                </a:solidFill>
                <a:latin typeface="Times New Roman" pitchFamily="18" charset="0"/>
              </a:defRPr>
            </a:lvl8pPr>
            <a:lvl9pPr marL="1828800" algn="l" rtl="0" eaLnBrk="1" fontAlgn="base" hangingPunct="1">
              <a:spcBef>
                <a:spcPct val="0"/>
              </a:spcBef>
              <a:spcAft>
                <a:spcPct val="0"/>
              </a:spcAft>
              <a:defRPr sz="3600" b="1">
                <a:solidFill>
                  <a:srgbClr val="00493A"/>
                </a:solidFill>
                <a:latin typeface="Times New Roman" pitchFamily="18" charset="0"/>
              </a:defRPr>
            </a:lvl9pPr>
          </a:lstStyle>
          <a:p>
            <a:r>
              <a:rPr lang="en-US" dirty="0" smtClean="0">
                <a:solidFill>
                  <a:srgbClr val="203568"/>
                </a:solidFill>
                <a:latin typeface="Gill Sans MT" panose="020B0502020104020203" pitchFamily="34" charset="0"/>
                <a:cs typeface="Gill Sans" panose="020B0502020104020203" pitchFamily="34" charset="-79"/>
              </a:rPr>
              <a:t>Gender and resilience</a:t>
            </a:r>
            <a:endParaRPr lang="en-US" dirty="0">
              <a:solidFill>
                <a:srgbClr val="203568"/>
              </a:solidFill>
              <a:latin typeface="Gill Sans MT" panose="020B0502020104020203" pitchFamily="34" charset="0"/>
              <a:cs typeface="Gill Sans" panose="020B0502020104020203" pitchFamily="34" charset="-79"/>
            </a:endParaRPr>
          </a:p>
        </p:txBody>
      </p:sp>
      <p:graphicFrame>
        <p:nvGraphicFramePr>
          <p:cNvPr id="11" name="Chart 10">
            <a:extLst>
              <a:ext uri="{FF2B5EF4-FFF2-40B4-BE49-F238E27FC236}">
                <a16:creationId xmlns="" xmlns:a16="http://schemas.microsoft.com/office/drawing/2014/main" id="{2EEB5B7D-3676-41C4-8C10-B9A13C037436}"/>
              </a:ext>
            </a:extLst>
          </p:cNvPr>
          <p:cNvGraphicFramePr>
            <a:graphicFrameLocks/>
          </p:cNvGraphicFramePr>
          <p:nvPr>
            <p:extLst>
              <p:ext uri="{D42A27DB-BD31-4B8C-83A1-F6EECF244321}">
                <p14:modId xmlns:p14="http://schemas.microsoft.com/office/powerpoint/2010/main" val="91948467"/>
              </p:ext>
            </p:extLst>
          </p:nvPr>
        </p:nvGraphicFramePr>
        <p:xfrm>
          <a:off x="1143000" y="762000"/>
          <a:ext cx="97536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3218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91800" cy="503237"/>
          </a:xfrm>
        </p:spPr>
        <p:txBody>
          <a:bodyPr>
            <a:normAutofit/>
          </a:bodyPr>
          <a:lstStyle/>
          <a:p>
            <a:r>
              <a:rPr lang="en-US" dirty="0"/>
              <a:t>Resilience </a:t>
            </a:r>
            <a:r>
              <a:rPr lang="en-US" dirty="0" smtClean="0"/>
              <a:t>Measurement – Example of findings</a:t>
            </a:r>
            <a:endParaRPr lang="en-US" dirty="0"/>
          </a:p>
        </p:txBody>
      </p:sp>
      <p:graphicFrame>
        <p:nvGraphicFramePr>
          <p:cNvPr id="9" name="Chart 8">
            <a:extLst>
              <a:ext uri="{FF2B5EF4-FFF2-40B4-BE49-F238E27FC236}">
                <a16:creationId xmlns="" xmlns:a16="http://schemas.microsoft.com/office/drawing/2014/main" id="{06DAD468-AE40-433D-A8FB-9E51B345281E}"/>
              </a:ext>
            </a:extLst>
          </p:cNvPr>
          <p:cNvGraphicFramePr>
            <a:graphicFrameLocks/>
          </p:cNvGraphicFramePr>
          <p:nvPr>
            <p:extLst>
              <p:ext uri="{D42A27DB-BD31-4B8C-83A1-F6EECF244321}">
                <p14:modId xmlns:p14="http://schemas.microsoft.com/office/powerpoint/2010/main" val="4166210797"/>
              </p:ext>
            </p:extLst>
          </p:nvPr>
        </p:nvGraphicFramePr>
        <p:xfrm>
          <a:off x="838200" y="923407"/>
          <a:ext cx="9513651" cy="5058383"/>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1">
            <a:extLst>
              <a:ext uri="{FF2B5EF4-FFF2-40B4-BE49-F238E27FC236}">
                <a16:creationId xmlns="" xmlns:a16="http://schemas.microsoft.com/office/drawing/2014/main" id="{5BF65208-5818-4EF2-A8A7-3B72CF24221A}"/>
              </a:ext>
            </a:extLst>
          </p:cNvPr>
          <p:cNvSpPr txBox="1">
            <a:spLocks/>
          </p:cNvSpPr>
          <p:nvPr/>
        </p:nvSpPr>
        <p:spPr bwMode="auto">
          <a:xfrm>
            <a:off x="839824" y="5887556"/>
            <a:ext cx="11352176" cy="9704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Calibri" pitchFamily="34" charset="0"/>
                <a:ea typeface="+mj-ea"/>
                <a:cs typeface="+mj-cs"/>
              </a:defRPr>
            </a:lvl1pPr>
            <a:lvl2pPr algn="ctr" rtl="0" eaLnBrk="1" fontAlgn="base" hangingPunct="1">
              <a:spcBef>
                <a:spcPct val="0"/>
              </a:spcBef>
              <a:spcAft>
                <a:spcPct val="0"/>
              </a:spcAft>
              <a:defRPr sz="3600" b="1">
                <a:solidFill>
                  <a:schemeClr val="tx1"/>
                </a:solidFill>
                <a:latin typeface="Times New Roman" pitchFamily="18" charset="0"/>
              </a:defRPr>
            </a:lvl2pPr>
            <a:lvl3pPr algn="ctr" rtl="0" eaLnBrk="1" fontAlgn="base" hangingPunct="1">
              <a:spcBef>
                <a:spcPct val="0"/>
              </a:spcBef>
              <a:spcAft>
                <a:spcPct val="0"/>
              </a:spcAft>
              <a:defRPr sz="3600" b="1">
                <a:solidFill>
                  <a:schemeClr val="tx1"/>
                </a:solidFill>
                <a:latin typeface="Times New Roman" pitchFamily="18" charset="0"/>
              </a:defRPr>
            </a:lvl3pPr>
            <a:lvl4pPr algn="ctr" rtl="0" eaLnBrk="1" fontAlgn="base" hangingPunct="1">
              <a:spcBef>
                <a:spcPct val="0"/>
              </a:spcBef>
              <a:spcAft>
                <a:spcPct val="0"/>
              </a:spcAft>
              <a:defRPr sz="3600" b="1">
                <a:solidFill>
                  <a:schemeClr val="tx1"/>
                </a:solidFill>
                <a:latin typeface="Times New Roman" pitchFamily="18" charset="0"/>
              </a:defRPr>
            </a:lvl4pPr>
            <a:lvl5pPr algn="ctr" rtl="0" eaLnBrk="1" fontAlgn="base" hangingPunct="1">
              <a:spcBef>
                <a:spcPct val="0"/>
              </a:spcBef>
              <a:spcAft>
                <a:spcPct val="0"/>
              </a:spcAft>
              <a:defRPr sz="3600" b="1">
                <a:solidFill>
                  <a:schemeClr val="tx1"/>
                </a:solidFill>
                <a:latin typeface="Times New Roman" pitchFamily="18" charset="0"/>
              </a:defRPr>
            </a:lvl5pPr>
            <a:lvl6pPr marL="457200" algn="l" rtl="0" eaLnBrk="1" fontAlgn="base" hangingPunct="1">
              <a:spcBef>
                <a:spcPct val="0"/>
              </a:spcBef>
              <a:spcAft>
                <a:spcPct val="0"/>
              </a:spcAft>
              <a:defRPr sz="3600" b="1">
                <a:solidFill>
                  <a:srgbClr val="00493A"/>
                </a:solidFill>
                <a:latin typeface="Times New Roman" pitchFamily="18" charset="0"/>
              </a:defRPr>
            </a:lvl6pPr>
            <a:lvl7pPr marL="914400" algn="l" rtl="0" eaLnBrk="1" fontAlgn="base" hangingPunct="1">
              <a:spcBef>
                <a:spcPct val="0"/>
              </a:spcBef>
              <a:spcAft>
                <a:spcPct val="0"/>
              </a:spcAft>
              <a:defRPr sz="3600" b="1">
                <a:solidFill>
                  <a:srgbClr val="00493A"/>
                </a:solidFill>
                <a:latin typeface="Times New Roman" pitchFamily="18" charset="0"/>
              </a:defRPr>
            </a:lvl7pPr>
            <a:lvl8pPr marL="1371600" algn="l" rtl="0" eaLnBrk="1" fontAlgn="base" hangingPunct="1">
              <a:spcBef>
                <a:spcPct val="0"/>
              </a:spcBef>
              <a:spcAft>
                <a:spcPct val="0"/>
              </a:spcAft>
              <a:defRPr sz="3600" b="1">
                <a:solidFill>
                  <a:srgbClr val="00493A"/>
                </a:solidFill>
                <a:latin typeface="Times New Roman" pitchFamily="18" charset="0"/>
              </a:defRPr>
            </a:lvl8pPr>
            <a:lvl9pPr marL="1828800" algn="l" rtl="0" eaLnBrk="1" fontAlgn="base" hangingPunct="1">
              <a:spcBef>
                <a:spcPct val="0"/>
              </a:spcBef>
              <a:spcAft>
                <a:spcPct val="0"/>
              </a:spcAft>
              <a:defRPr sz="3600" b="1">
                <a:solidFill>
                  <a:srgbClr val="00493A"/>
                </a:solidFill>
                <a:latin typeface="Times New Roman" pitchFamily="18" charset="0"/>
              </a:defRPr>
            </a:lvl9pPr>
          </a:lstStyle>
          <a:p>
            <a:r>
              <a:rPr lang="en-US" dirty="0">
                <a:solidFill>
                  <a:srgbClr val="203568"/>
                </a:solidFill>
                <a:latin typeface="Gill Sans MT" panose="020B0502020104020203" pitchFamily="34" charset="0"/>
                <a:cs typeface="Gill Sans" panose="020B0502020104020203" pitchFamily="34" charset="-79"/>
              </a:rPr>
              <a:t>Drivers of resilience at community level: Adaptive capacities</a:t>
            </a:r>
          </a:p>
        </p:txBody>
      </p:sp>
    </p:spTree>
    <p:extLst>
      <p:ext uri="{BB962C8B-B14F-4D97-AF65-F5344CB8AC3E}">
        <p14:creationId xmlns:p14="http://schemas.microsoft.com/office/powerpoint/2010/main" val="4077646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FPRI 1">
    <a:dk1>
      <a:srgbClr val="000000"/>
    </a:dk1>
    <a:lt1>
      <a:srgbClr val="FFFFFF"/>
    </a:lt1>
    <a:dk2>
      <a:srgbClr val="44546A"/>
    </a:dk2>
    <a:lt2>
      <a:srgbClr val="E7E6E6"/>
    </a:lt2>
    <a:accent1>
      <a:srgbClr val="509E2F"/>
    </a:accent1>
    <a:accent2>
      <a:srgbClr val="F6B220"/>
    </a:accent2>
    <a:accent3>
      <a:srgbClr val="3E5463"/>
    </a:accent3>
    <a:accent4>
      <a:srgbClr val="ED283A"/>
    </a:accent4>
    <a:accent5>
      <a:srgbClr val="F38A00"/>
    </a:accent5>
    <a:accent6>
      <a:srgbClr val="0095B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FPRI 1">
    <a:dk1>
      <a:srgbClr val="000000"/>
    </a:dk1>
    <a:lt1>
      <a:srgbClr val="FFFFFF"/>
    </a:lt1>
    <a:dk2>
      <a:srgbClr val="44546A"/>
    </a:dk2>
    <a:lt2>
      <a:srgbClr val="E7E6E6"/>
    </a:lt2>
    <a:accent1>
      <a:srgbClr val="509E2F"/>
    </a:accent1>
    <a:accent2>
      <a:srgbClr val="F6B220"/>
    </a:accent2>
    <a:accent3>
      <a:srgbClr val="3E5463"/>
    </a:accent3>
    <a:accent4>
      <a:srgbClr val="ED283A"/>
    </a:accent4>
    <a:accent5>
      <a:srgbClr val="F38A00"/>
    </a:accent5>
    <a:accent6>
      <a:srgbClr val="0095BE"/>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284</TotalTime>
  <Words>4235</Words>
  <Application>Microsoft Office PowerPoint</Application>
  <PresentationFormat>Custom</PresentationFormat>
  <Paragraphs>466</Paragraphs>
  <Slides>58</Slides>
  <Notes>7</Notes>
  <HiddenSlides>1</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Resilience Profiles Study</vt:lpstr>
      <vt:lpstr>Resilience Profiles Study</vt:lpstr>
      <vt:lpstr>Resilience Profiles Study – survey modules</vt:lpstr>
      <vt:lpstr>Resilience Profiles Study – example of finding</vt:lpstr>
      <vt:lpstr>Resilience Measurement - RIMA</vt:lpstr>
      <vt:lpstr>Resilience Measurement – Example of findings</vt:lpstr>
      <vt:lpstr>Resilience Measurement – Example of findings</vt:lpstr>
      <vt:lpstr>Resilience Profiles Validation</vt:lpstr>
      <vt:lpstr>PowerPoint Presentation</vt:lpstr>
      <vt:lpstr>Institutional Architecture for Recovery and Resilience</vt:lpstr>
      <vt:lpstr>Why IA4R?</vt:lpstr>
      <vt:lpstr>Objectives of IA4R within the PfRR Context</vt:lpstr>
      <vt:lpstr>Components of IA4R</vt:lpstr>
      <vt:lpstr>Institutional Strengths, Weaknesses, Capacity Gaps and Interventions</vt:lpstr>
      <vt:lpstr>IA4R Tool</vt:lpstr>
      <vt:lpstr>PowerPoint Presentation</vt:lpstr>
      <vt:lpstr>Institutional Architecture: Pillar 1 Baseline</vt:lpstr>
      <vt:lpstr>Institutional Improvement Action Plan</vt:lpstr>
      <vt:lpstr>Key Lessons from IA4R</vt:lpstr>
      <vt:lpstr>PowerPoint Presentation</vt:lpstr>
      <vt:lpstr>Inclusive Champions Group (ICG)</vt:lpstr>
      <vt:lpstr>Inclusive Champions Group (ICG)</vt:lpstr>
      <vt:lpstr>PowerPoint Presentation</vt:lpstr>
      <vt:lpstr>Champions for Change Training</vt:lpstr>
      <vt:lpstr>PowerPoint Presentation</vt:lpstr>
      <vt:lpstr>PowerPoint Presentation</vt:lpstr>
      <vt:lpstr>PowerPoint Presentation</vt:lpstr>
      <vt:lpstr>Program Framework</vt:lpstr>
      <vt:lpstr>PowerPoint Presentation</vt:lpstr>
      <vt:lpstr>Example: PF - Aweil</vt:lpstr>
      <vt:lpstr>PowerPoint Presentation</vt:lpstr>
      <vt:lpstr>Inventory and Mapping </vt:lpstr>
      <vt:lpstr>Inventory and Mapping </vt:lpstr>
      <vt:lpstr>PowerPoint Presentation</vt:lpstr>
      <vt:lpstr>PowerPoint Presentation</vt:lpstr>
      <vt:lpstr>Commitments – Yambio Case Study</vt:lpstr>
      <vt:lpstr>PowerPoint Presentation</vt:lpstr>
      <vt:lpstr>PowerPoint Presentation</vt:lpstr>
      <vt:lpstr>The Joint Work Plan</vt:lpstr>
      <vt:lpstr>What was Done?</vt:lpstr>
      <vt:lpstr>What was Done?</vt:lpstr>
      <vt:lpstr>What Results were Prioritized?</vt:lpstr>
      <vt:lpstr>How was Evidence factored in to JWP?</vt:lpstr>
      <vt:lpstr>What is the Impact?</vt:lpstr>
      <vt:lpstr>Recommendation</vt:lpstr>
      <vt:lpstr>PowerPoint Presentation</vt:lpstr>
      <vt:lpstr>Coordination Planning</vt:lpstr>
      <vt:lpstr>Coordination Planning (CP)</vt:lpstr>
      <vt:lpstr>Workshop Recommendations</vt:lpstr>
      <vt:lpstr>Workshop Recommendations Cont’d</vt:lpstr>
      <vt:lpstr>Field Visit Key Informant Interviews PfRR Best Practice / NAFA - Nzara</vt:lpstr>
      <vt:lpstr>Convergence Opportunity Pillar 3 Nzara</vt:lpstr>
      <vt:lpstr>Introduce Supply chain development</vt:lpstr>
      <vt:lpstr>Potential Supply chains to target</vt:lpstr>
      <vt:lpstr>Potential Supply chains to target Cont’d</vt:lpstr>
      <vt:lpstr>PowerPoint Presentation</vt:lpstr>
    </vt:vector>
  </TitlesOfParts>
  <Company>DAI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Ngoha</dc:creator>
  <cp:lastModifiedBy>George Ngoha</cp:lastModifiedBy>
  <cp:revision>69</cp:revision>
  <dcterms:created xsi:type="dcterms:W3CDTF">2019-09-23T04:11:29Z</dcterms:created>
  <dcterms:modified xsi:type="dcterms:W3CDTF">2019-09-26T08:05:33Z</dcterms:modified>
</cp:coreProperties>
</file>