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9"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000" autoAdjust="0"/>
    <p:restoredTop sz="94660"/>
  </p:normalViewPr>
  <p:slideViewPr>
    <p:cSldViewPr snapToGrid="0">
      <p:cViewPr varScale="1">
        <p:scale>
          <a:sx n="73" d="100"/>
          <a:sy n="73" d="100"/>
        </p:scale>
        <p:origin x="-612"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96F430-D9CB-4299-B5C5-07D69AC0A7B4}" type="datetimeFigureOut">
              <a:rPr lang="en-US" smtClean="0"/>
              <a:pPr/>
              <a:t>10/17/2018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FCDFBB-4852-4E9D-9DB7-E7B806D00127}" type="slidenum">
              <a:rPr lang="en-US" smtClean="0"/>
              <a:pPr/>
              <a:t>‹#›</a:t>
            </a:fld>
            <a:endParaRPr lang="en-US"/>
          </a:p>
        </p:txBody>
      </p:sp>
    </p:spTree>
    <p:extLst>
      <p:ext uri="{BB962C8B-B14F-4D97-AF65-F5344CB8AC3E}">
        <p14:creationId xmlns="" xmlns:p14="http://schemas.microsoft.com/office/powerpoint/2010/main" val="1206339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FCDFBB-4852-4E9D-9DB7-E7B806D00127}" type="slidenum">
              <a:rPr lang="en-US" smtClean="0"/>
              <a:pPr/>
              <a:t>1</a:t>
            </a:fld>
            <a:endParaRPr lang="en-US"/>
          </a:p>
        </p:txBody>
      </p:sp>
    </p:spTree>
    <p:extLst>
      <p:ext uri="{BB962C8B-B14F-4D97-AF65-F5344CB8AC3E}">
        <p14:creationId xmlns="" xmlns:p14="http://schemas.microsoft.com/office/powerpoint/2010/main" val="3919610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3B2BF2-8F35-4C6F-9FFA-DFEA3847F9E0}" type="datetime1">
              <a:rPr lang="en-US" smtClean="0"/>
              <a:pPr/>
              <a:t>10/17/2018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431721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E3D347-C3C8-440A-B04F-772370E0A8C5}" type="datetime1">
              <a:rPr lang="en-US" smtClean="0"/>
              <a:pPr/>
              <a:t>10/17/2018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883198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A41891-26A5-4C6F-81A2-0C11AE7D9E55}" type="datetime1">
              <a:rPr lang="en-US" smtClean="0"/>
              <a:pPr/>
              <a:t>10/17/2018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4245927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A54E5B8-63CD-4F62-8671-6F4177F7F294}" type="datetime1">
              <a:rPr lang="en-US" smtClean="0"/>
              <a:pPr/>
              <a:t>10/17/2018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552816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C53B36-3003-429F-8F37-47F9A2EAF9C3}" type="datetime1">
              <a:rPr lang="en-US" smtClean="0"/>
              <a:pPr/>
              <a:t>10/17/2018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955212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FBA212-4906-4BCB-9E58-77FAE1F08EB6}" type="datetime1">
              <a:rPr lang="en-US" smtClean="0"/>
              <a:pPr/>
              <a:t>10/17/2018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2250453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C5E5B8-17BF-491E-97ED-D26DB7D781EA}" type="datetime1">
              <a:rPr lang="en-US" smtClean="0"/>
              <a:pPr/>
              <a:t>10/17/2018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411276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2C1CDEA-824F-46D1-B1E8-85AF8711ED72}" type="datetime1">
              <a:rPr lang="en-US" smtClean="0"/>
              <a:pPr/>
              <a:t>10/17/2018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005395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80AA72-A353-4E9A-9289-90F5537903FE}" type="datetime1">
              <a:rPr lang="en-US" smtClean="0"/>
              <a:pPr/>
              <a:t>10/17/2018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396429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CF2149-6258-4B0E-8A38-C550D2CD6060}" type="datetime1">
              <a:rPr lang="en-US" smtClean="0"/>
              <a:pPr/>
              <a:t>10/17/2018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493513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4F9E2A-ACCF-46F3-A708-4BD3BF25B800}" type="datetime1">
              <a:rPr lang="en-US" smtClean="0"/>
              <a:pPr/>
              <a:t>10/17/2018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3006767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B8496E-ED9E-49C6-AF40-EC18385B4EC9}" type="datetime1">
              <a:rPr lang="en-US" smtClean="0"/>
              <a:pPr/>
              <a:t>10/17/2018</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 xmlns:p14="http://schemas.microsoft.com/office/powerpoint/2010/main" val="1564902378"/>
      </p:ext>
    </p:extLst>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42000"/>
                <a:hueMod val="42000"/>
                <a:satMod val="124000"/>
                <a:lumMod val="62000"/>
              </a:schemeClr>
              <a:schemeClr val="bg2">
                <a:tint val="96000"/>
                <a:satMod val="130000"/>
              </a:schemeClr>
            </a:duotone>
          </a:blip>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3600" dirty="0" smtClean="0">
                <a:solidFill>
                  <a:srgbClr val="FF0000"/>
                </a:solidFill>
              </a:rPr>
              <a:t>TITI FOUNDATION PILOT PROJECT</a:t>
            </a:r>
          </a:p>
          <a:p>
            <a:r>
              <a:rPr lang="en-US" sz="3600" i="1" dirty="0" smtClean="0">
                <a:solidFill>
                  <a:srgbClr val="FF0000"/>
                </a:solidFill>
              </a:rPr>
              <a:t>In Kajo Keji and Yei (former CES)</a:t>
            </a:r>
          </a:p>
          <a:p>
            <a:endParaRPr lang="en-US" sz="3600" dirty="0">
              <a:solidFill>
                <a:srgbClr val="FF0000"/>
              </a:solidFill>
            </a:endParaRPr>
          </a:p>
        </p:txBody>
      </p:sp>
      <p:sp>
        <p:nvSpPr>
          <p:cNvPr id="2" name="Title 1"/>
          <p:cNvSpPr>
            <a:spLocks noGrp="1"/>
          </p:cNvSpPr>
          <p:nvPr>
            <p:ph type="ctrTitle"/>
          </p:nvPr>
        </p:nvSpPr>
        <p:spPr>
          <a:xfrm>
            <a:off x="2460160" y="509476"/>
            <a:ext cx="6932292" cy="2446506"/>
          </a:xfrm>
        </p:spPr>
        <p:txBody>
          <a:bodyPr>
            <a:normAutofit/>
          </a:bodyPr>
          <a:lstStyle/>
          <a:p>
            <a:r>
              <a:rPr lang="en-US" sz="5400" b="1" dirty="0" smtClean="0">
                <a:solidFill>
                  <a:schemeClr val="tx1"/>
                </a:solidFill>
              </a:rPr>
              <a:t>FUEL </a:t>
            </a:r>
            <a:r>
              <a:rPr lang="en-US" sz="5400" b="1" dirty="0">
                <a:solidFill>
                  <a:schemeClr val="tx1"/>
                </a:solidFill>
              </a:rPr>
              <a:t>EFFICIENT </a:t>
            </a:r>
            <a:r>
              <a:rPr lang="en-US" sz="5400" b="1" dirty="0" smtClean="0">
                <a:solidFill>
                  <a:schemeClr val="tx1"/>
                </a:solidFill>
              </a:rPr>
              <a:t>STOVES  (FES) AND BRIQUETTES</a:t>
            </a:r>
            <a:endParaRPr lang="en-US" sz="5400" b="1" dirty="0">
              <a:solidFill>
                <a:schemeClr val="tx1"/>
              </a:solidFill>
            </a:endParaRPr>
          </a:p>
        </p:txBody>
      </p:sp>
      <p:sp>
        <p:nvSpPr>
          <p:cNvPr id="5" name="Slide Number Placeholder 4"/>
          <p:cNvSpPr>
            <a:spLocks noGrp="1"/>
          </p:cNvSpPr>
          <p:nvPr>
            <p:ph type="sldNum" sz="quarter" idx="12"/>
          </p:nvPr>
        </p:nvSpPr>
        <p:spPr/>
        <p:txBody>
          <a:bodyPr/>
          <a:lstStyle/>
          <a:p>
            <a:fld id="{6D22F896-40B5-4ADD-8801-0D06FADFA095}" type="slidenum">
              <a:rPr lang="en-US" b="1" smtClean="0">
                <a:solidFill>
                  <a:srgbClr val="FF0000"/>
                </a:solidFill>
              </a:rPr>
              <a:pPr/>
              <a:t>1</a:t>
            </a:fld>
            <a:endParaRPr lang="en-US" b="1" dirty="0">
              <a:solidFill>
                <a:srgbClr val="FF0000"/>
              </a:solidFill>
            </a:endParaRPr>
          </a:p>
        </p:txBody>
      </p:sp>
    </p:spTree>
    <p:extLst>
      <p:ext uri="{BB962C8B-B14F-4D97-AF65-F5344CB8AC3E}">
        <p14:creationId xmlns="" xmlns:p14="http://schemas.microsoft.com/office/powerpoint/2010/main" val="493132334"/>
      </p:ext>
    </p:extLst>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92371" y="647283"/>
            <a:ext cx="9601196" cy="911062"/>
          </a:xfrm>
        </p:spPr>
        <p:txBody>
          <a:bodyPr/>
          <a:lstStyle/>
          <a:p>
            <a:r>
              <a:rPr lang="en-US" b="1" dirty="0" smtClean="0">
                <a:solidFill>
                  <a:srgbClr val="FF0000"/>
                </a:solidFill>
              </a:rPr>
              <a:t>INTRODUCTION</a:t>
            </a:r>
            <a:endParaRPr lang="en-US" b="1" dirty="0">
              <a:solidFill>
                <a:srgbClr val="FF0000"/>
              </a:solidFill>
            </a:endParaRPr>
          </a:p>
        </p:txBody>
      </p:sp>
      <p:sp>
        <p:nvSpPr>
          <p:cNvPr id="3" name="Content Placeholder 2"/>
          <p:cNvSpPr>
            <a:spLocks noGrp="1"/>
          </p:cNvSpPr>
          <p:nvPr>
            <p:ph idx="1"/>
          </p:nvPr>
        </p:nvSpPr>
        <p:spPr>
          <a:xfrm>
            <a:off x="345947" y="1558345"/>
            <a:ext cx="10779617" cy="4983132"/>
          </a:xfrm>
          <a:noFill/>
        </p:spPr>
        <p:txBody>
          <a:bodyPr>
            <a:normAutofit fontScale="92500" lnSpcReduction="20000"/>
          </a:bodyPr>
          <a:lstStyle/>
          <a:p>
            <a:r>
              <a:rPr lang="en-US" sz="2600" dirty="0" smtClean="0"/>
              <a:t>This project </a:t>
            </a:r>
            <a:r>
              <a:rPr lang="en-US" sz="2600" dirty="0" smtClean="0"/>
              <a:t>was aimed at </a:t>
            </a:r>
            <a:r>
              <a:rPr lang="en-US" sz="2600" dirty="0" smtClean="0"/>
              <a:t>reducing competition </a:t>
            </a:r>
            <a:r>
              <a:rPr lang="en-US" sz="2600" dirty="0" smtClean="0"/>
              <a:t>and conflict over access to </a:t>
            </a:r>
            <a:r>
              <a:rPr lang="en-US" sz="2600" dirty="0" smtClean="0"/>
              <a:t>fuel wood </a:t>
            </a:r>
            <a:r>
              <a:rPr lang="en-US" sz="2600" dirty="0" smtClean="0"/>
              <a:t>resources through </a:t>
            </a:r>
            <a:r>
              <a:rPr lang="en-US" sz="2600" dirty="0" smtClean="0"/>
              <a:t>local </a:t>
            </a:r>
            <a:r>
              <a:rPr lang="en-US" sz="2600" dirty="0" smtClean="0"/>
              <a:t>production of alternative fuels and energy-efficient technologies for domestic and productive use.</a:t>
            </a:r>
          </a:p>
          <a:p>
            <a:r>
              <a:rPr lang="en-US" sz="2600" dirty="0" smtClean="0"/>
              <a:t>It also studies </a:t>
            </a:r>
            <a:r>
              <a:rPr lang="en-US" sz="2600" dirty="0" smtClean="0"/>
              <a:t>the linkages between fuel-efficient stoves and conflict mitigation. The long-standing conflict has intensified tensions among communities (internally) in scale and scope and have consequently exacerbated protection concerns. </a:t>
            </a:r>
          </a:p>
          <a:p>
            <a:r>
              <a:rPr lang="en-US" sz="2600" dirty="0" smtClean="0"/>
              <a:t>The project was </a:t>
            </a:r>
            <a:r>
              <a:rPr lang="en-US" sz="2600" dirty="0"/>
              <a:t>structured with a focus on </a:t>
            </a:r>
            <a:r>
              <a:rPr lang="en-US" sz="2600" dirty="0" smtClean="0"/>
              <a:t>Sustainable Development Goal 7: “Ensure access to affordable, reliable, sustainable and modern energy for all”. During crisis, access even to preferred forms of traditional biomass may be severely constrained by factors such as:</a:t>
            </a:r>
          </a:p>
          <a:p>
            <a:r>
              <a:rPr lang="en-US" sz="2600" dirty="0" smtClean="0"/>
              <a:t>forced displacement</a:t>
            </a:r>
          </a:p>
          <a:p>
            <a:r>
              <a:rPr lang="en-US" sz="2600" dirty="0" smtClean="0"/>
              <a:t> violent and often long-standing conflict;</a:t>
            </a:r>
          </a:p>
          <a:p>
            <a:r>
              <a:rPr lang="en-US" sz="2600" dirty="0" smtClean="0"/>
              <a:t> climatic, environmental and economic shocks and stresses;</a:t>
            </a:r>
          </a:p>
          <a:p>
            <a:r>
              <a:rPr lang="en-US" sz="2600" dirty="0" smtClean="0"/>
              <a:t>the breakdown of local institutions such as those regulating access and management of natural resources. </a:t>
            </a:r>
          </a:p>
          <a:p>
            <a:endParaRPr lang="en-US" dirty="0" smtClean="0"/>
          </a:p>
          <a:p>
            <a:endParaRPr lang="en-US" b="1" dirty="0"/>
          </a:p>
          <a:p>
            <a:endParaRPr lang="en-US" b="1"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2</a:t>
            </a:fld>
            <a:endParaRPr lang="en-US" dirty="0"/>
          </a:p>
        </p:txBody>
      </p:sp>
    </p:spTree>
    <p:extLst>
      <p:ext uri="{BB962C8B-B14F-4D97-AF65-F5344CB8AC3E}">
        <p14:creationId xmlns="" xmlns:p14="http://schemas.microsoft.com/office/powerpoint/2010/main" val="4267155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5574" y="194342"/>
            <a:ext cx="9601196" cy="911062"/>
          </a:xfrm>
        </p:spPr>
        <p:txBody>
          <a:bodyPr/>
          <a:lstStyle/>
          <a:p>
            <a:r>
              <a:rPr lang="en-US" b="1" dirty="0" smtClean="0">
                <a:solidFill>
                  <a:srgbClr val="FF0000"/>
                </a:solidFill>
              </a:rPr>
              <a:t>WHY FES AND BRIQUETTES</a:t>
            </a:r>
            <a:endParaRPr lang="en-US" b="1" dirty="0">
              <a:solidFill>
                <a:srgbClr val="FF0000"/>
              </a:solidFill>
            </a:endParaRPr>
          </a:p>
        </p:txBody>
      </p:sp>
      <p:sp>
        <p:nvSpPr>
          <p:cNvPr id="3" name="Content Placeholder 2"/>
          <p:cNvSpPr>
            <a:spLocks noGrp="1"/>
          </p:cNvSpPr>
          <p:nvPr>
            <p:ph idx="1"/>
          </p:nvPr>
        </p:nvSpPr>
        <p:spPr>
          <a:xfrm>
            <a:off x="228452" y="1105403"/>
            <a:ext cx="11835683" cy="5140651"/>
          </a:xfrm>
        </p:spPr>
        <p:txBody>
          <a:bodyPr>
            <a:normAutofit fontScale="25000" lnSpcReduction="20000"/>
          </a:bodyPr>
          <a:lstStyle/>
          <a:p>
            <a:pPr marL="0" indent="0">
              <a:buNone/>
            </a:pPr>
            <a:r>
              <a:rPr lang="en-US" sz="5500" dirty="0">
                <a:effectLst/>
              </a:rPr>
              <a:t>The project aimed at </a:t>
            </a:r>
            <a:r>
              <a:rPr lang="en-US" sz="5500" b="1" i="1" dirty="0">
                <a:effectLst/>
              </a:rPr>
              <a:t>reducing reliance on wood fuel </a:t>
            </a:r>
            <a:r>
              <a:rPr lang="en-US" sz="5500" dirty="0" smtClean="0">
                <a:effectLst/>
              </a:rPr>
              <a:t>by </a:t>
            </a:r>
            <a:r>
              <a:rPr lang="en-US" sz="5500" dirty="0">
                <a:effectLst/>
              </a:rPr>
              <a:t>providing clean technologies </a:t>
            </a:r>
            <a:r>
              <a:rPr lang="en-US" sz="5500" dirty="0" smtClean="0">
                <a:effectLst/>
              </a:rPr>
              <a:t>that are more safer, </a:t>
            </a:r>
            <a:r>
              <a:rPr lang="en-US" sz="5500" dirty="0">
                <a:effectLst/>
              </a:rPr>
              <a:t>local and familiar to the </a:t>
            </a:r>
            <a:r>
              <a:rPr lang="en-US" sz="5500" dirty="0" smtClean="0">
                <a:effectLst/>
              </a:rPr>
              <a:t>women with key considerations on:</a:t>
            </a:r>
          </a:p>
          <a:p>
            <a:r>
              <a:rPr lang="en-US" sz="7200" b="1" dirty="0" smtClean="0"/>
              <a:t>Conflict mitigation: </a:t>
            </a:r>
            <a:r>
              <a:rPr lang="en-US" sz="7200" dirty="0" smtClean="0"/>
              <a:t>The fuel efficient stoves and briquettes reduces conflict arising from natural and man-made disasters such as drought faced by populations in protracted crisis situations, who depend on fuel and energy for cooking. E.g. Drought drives people into other areas in search of natural resources which may increase tension and conflict between various livelihood groups.  As the availability of wood fuel resources declined, conflict increased in the areas with high numbers of displaced people. Inter communal tension and conflict arose between communities as a result of the combined fuel needs of displaced populations and their hosts. In these situations, gender-based violence is also liable to increase as </a:t>
            </a:r>
            <a:r>
              <a:rPr lang="en-US" sz="7200" dirty="0" err="1" smtClean="0"/>
              <a:t>fuelwood</a:t>
            </a:r>
            <a:r>
              <a:rPr lang="en-US" sz="7200" dirty="0" smtClean="0"/>
              <a:t> collectors are attacked or raped . </a:t>
            </a:r>
          </a:p>
          <a:p>
            <a:pPr lvl="0"/>
            <a:r>
              <a:rPr lang="en-US" sz="7200" b="1" dirty="0" smtClean="0"/>
              <a:t>Reduced </a:t>
            </a:r>
            <a:r>
              <a:rPr lang="en-US" sz="7200" b="1" dirty="0" smtClean="0"/>
              <a:t>risk of GBV</a:t>
            </a:r>
            <a:r>
              <a:rPr lang="en-US" sz="7200" dirty="0" smtClean="0"/>
              <a:t>: time, distance and frequency of firewood  collection dropped , therefore, the exposure of violence associated with GBV was reduced. (forests act as the perfect sites for rape, abductions, assaults and revenge killing). The FSNMS reports from 2017 report that most women and girls face gender based violence in their search for firewood. The long distance they have to walk to the forests, the frequency of firewood collection and the time spent in the forests have put the women and girls into greater danger of violence. </a:t>
            </a:r>
          </a:p>
          <a:p>
            <a:r>
              <a:rPr lang="en-US" sz="7200" b="1" dirty="0" smtClean="0">
                <a:effectLst/>
                <a:latin typeface="Calibri" pitchFamily="34" charset="0"/>
              </a:rPr>
              <a:t>Environmental </a:t>
            </a:r>
            <a:r>
              <a:rPr lang="en-US" sz="7200" b="1" dirty="0" smtClean="0">
                <a:effectLst/>
                <a:latin typeface="Calibri" pitchFamily="34" charset="0"/>
              </a:rPr>
              <a:t>conservation</a:t>
            </a:r>
            <a:r>
              <a:rPr lang="en-US" sz="7200" dirty="0" smtClean="0">
                <a:effectLst/>
                <a:latin typeface="Calibri" pitchFamily="34" charset="0"/>
              </a:rPr>
              <a:t>: </a:t>
            </a:r>
            <a:r>
              <a:rPr lang="en-US" sz="7600" dirty="0" smtClean="0"/>
              <a:t>The fuel efficient stoves and briquettes reduces </a:t>
            </a:r>
            <a:r>
              <a:rPr lang="en-US" sz="7600" dirty="0" smtClean="0"/>
              <a:t>deforestation. The </a:t>
            </a:r>
            <a:r>
              <a:rPr lang="en-US" sz="7600" dirty="0" smtClean="0"/>
              <a:t>energy needs of </a:t>
            </a:r>
            <a:r>
              <a:rPr lang="en-US" sz="7600" dirty="0" smtClean="0"/>
              <a:t>returnees and </a:t>
            </a:r>
            <a:r>
              <a:rPr lang="en-US" sz="7600" dirty="0" smtClean="0"/>
              <a:t>IDPs living in camps can increase pressure on surrounding forests and woodlands, ultimately causing a high risk of </a:t>
            </a:r>
            <a:r>
              <a:rPr lang="en-US" sz="7600" dirty="0" smtClean="0"/>
              <a:t>deforestation. In </a:t>
            </a:r>
            <a:r>
              <a:rPr lang="en-US" sz="7600" dirty="0" smtClean="0"/>
              <a:t>these contexts, forest management can face several c</a:t>
            </a:r>
            <a:r>
              <a:rPr lang="en-US" sz="7600" dirty="0" smtClean="0"/>
              <a:t>hallenges</a:t>
            </a:r>
            <a:r>
              <a:rPr lang="en-US" sz="7600" dirty="0" smtClean="0"/>
              <a:t>, including overharvesting of </a:t>
            </a:r>
            <a:r>
              <a:rPr lang="en-US" sz="7600" dirty="0" smtClean="0"/>
              <a:t>fuel wood</a:t>
            </a:r>
            <a:r>
              <a:rPr lang="en-US" sz="7600" dirty="0" smtClean="0"/>
              <a:t>, uncertain land and tree tenure regimes and conflict and tension between displaced and host </a:t>
            </a:r>
            <a:r>
              <a:rPr lang="en-US" sz="7600" dirty="0" smtClean="0"/>
              <a:t>communities. The increased </a:t>
            </a:r>
            <a:r>
              <a:rPr lang="en-US" sz="7600" dirty="0" smtClean="0"/>
              <a:t>population pressure may heighten competition for resources and increase the risk of conflict between displaced and host communities. Furthermore, the social structures that may previously have provided protection are often no longer in place in displacement </a:t>
            </a:r>
            <a:r>
              <a:rPr lang="en-US" sz="7600" dirty="0" smtClean="0"/>
              <a:t>settings. </a:t>
            </a:r>
            <a:r>
              <a:rPr lang="sw-KE" sz="7600" dirty="0" smtClean="0"/>
              <a:t>Since </a:t>
            </a:r>
            <a:r>
              <a:rPr lang="sw-KE" sz="7600" dirty="0" smtClean="0"/>
              <a:t>they are made from waste products (e.g. animal excreta and farm waste) , </a:t>
            </a:r>
            <a:r>
              <a:rPr lang="sw-KE" sz="7600" dirty="0" smtClean="0"/>
              <a:t>the FES and briquettes </a:t>
            </a:r>
            <a:r>
              <a:rPr lang="sw-KE" sz="7600" dirty="0" smtClean="0"/>
              <a:t>are a complete solution to waste management challenges through </a:t>
            </a:r>
            <a:r>
              <a:rPr lang="sw-KE" sz="7600" dirty="0" smtClean="0">
                <a:effectLst/>
              </a:rPr>
              <a:t>prevention of natural </a:t>
            </a:r>
            <a:r>
              <a:rPr lang="sw-KE" sz="7600" dirty="0">
                <a:effectLst/>
              </a:rPr>
              <a:t>hazards like </a:t>
            </a:r>
            <a:r>
              <a:rPr lang="sw-KE" sz="7600" dirty="0" smtClean="0">
                <a:effectLst/>
              </a:rPr>
              <a:t>flooding, </a:t>
            </a:r>
            <a:r>
              <a:rPr lang="sw-KE" sz="7600" dirty="0">
                <a:effectLst/>
              </a:rPr>
              <a:t>resulting from clogged </a:t>
            </a:r>
            <a:r>
              <a:rPr lang="sw-KE" sz="7600" dirty="0" smtClean="0">
                <a:effectLst/>
              </a:rPr>
              <a:t>channels.</a:t>
            </a:r>
            <a:endParaRPr lang="en-US" sz="7600" dirty="0">
              <a:effectLst/>
            </a:endParaRPr>
          </a:p>
          <a:p>
            <a:pPr marL="0" indent="0">
              <a:buNone/>
            </a:pPr>
            <a:endParaRPr lang="en-US" sz="7200" dirty="0">
              <a:latin typeface="Calibri" pitchFamily="34" charset="0"/>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pPr/>
              <a:t>3</a:t>
            </a:fld>
            <a:endParaRPr lang="en-US" dirty="0"/>
          </a:p>
        </p:txBody>
      </p:sp>
    </p:spTree>
    <p:extLst>
      <p:ext uri="{BB962C8B-B14F-4D97-AF65-F5344CB8AC3E}">
        <p14:creationId xmlns="" xmlns:p14="http://schemas.microsoft.com/office/powerpoint/2010/main" val="16692374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52267" y="125976"/>
            <a:ext cx="10515600" cy="689952"/>
          </a:xfrm>
        </p:spPr>
        <p:txBody>
          <a:bodyPr>
            <a:normAutofit fontScale="90000"/>
          </a:bodyPr>
          <a:lstStyle/>
          <a:p>
            <a:r>
              <a:rPr lang="en-US" b="1" dirty="0" smtClean="0">
                <a:solidFill>
                  <a:srgbClr val="FF0000"/>
                </a:solidFill>
              </a:rPr>
              <a:t>SUCCESS STORIES:</a:t>
            </a:r>
            <a:endParaRPr lang="en-US" b="1" dirty="0">
              <a:solidFill>
                <a:srgbClr val="FF0000"/>
              </a:solidFill>
            </a:endParaRPr>
          </a:p>
        </p:txBody>
      </p:sp>
      <p:sp>
        <p:nvSpPr>
          <p:cNvPr id="3" name="Content Placeholder 2"/>
          <p:cNvSpPr>
            <a:spLocks noGrp="1"/>
          </p:cNvSpPr>
          <p:nvPr>
            <p:ph idx="1"/>
          </p:nvPr>
        </p:nvSpPr>
        <p:spPr>
          <a:xfrm>
            <a:off x="502276" y="1184857"/>
            <a:ext cx="11449318" cy="4984124"/>
          </a:xfrm>
          <a:blipFill>
            <a:blip r:embed="rId2"/>
            <a:tile tx="0" ty="0" sx="100000" sy="100000" flip="none" algn="tl"/>
          </a:blipFill>
        </p:spPr>
        <p:txBody>
          <a:bodyPr>
            <a:normAutofit fontScale="85000" lnSpcReduction="20000"/>
          </a:bodyPr>
          <a:lstStyle/>
          <a:p>
            <a:pPr marL="0" indent="0">
              <a:buNone/>
            </a:pPr>
            <a:r>
              <a:rPr lang="en-US" b="1" i="1" dirty="0" smtClean="0"/>
              <a:t>What wound up better than expected???</a:t>
            </a:r>
          </a:p>
          <a:p>
            <a:r>
              <a:rPr lang="en-US" b="1" dirty="0" smtClean="0"/>
              <a:t>Community engagement</a:t>
            </a:r>
            <a:r>
              <a:rPr lang="en-US" dirty="0" smtClean="0"/>
              <a:t>: Buy in from the community was done through the use of fair and inclusive processes such as the community engagement approach, policies and actions for restoration of degraded areas (e.g. tree planting) by affected and at-risk populations. This helped to strengthen the </a:t>
            </a:r>
            <a:r>
              <a:rPr lang="en-US" dirty="0" smtClean="0"/>
              <a:t>social cohesion by </a:t>
            </a:r>
            <a:r>
              <a:rPr lang="en-US" dirty="0" smtClean="0"/>
              <a:t>ensuring that fuel and energy resources are managed in a sustainable, conflict-sensitive manner with the full participation of all relevant stakeholders.</a:t>
            </a:r>
          </a:p>
          <a:p>
            <a:r>
              <a:rPr lang="en-US" b="1" dirty="0" smtClean="0"/>
              <a:t>Economic </a:t>
            </a:r>
            <a:r>
              <a:rPr lang="en-US" b="1" dirty="0" smtClean="0"/>
              <a:t>empowerment:</a:t>
            </a:r>
            <a:r>
              <a:rPr lang="en-US" dirty="0" smtClean="0"/>
              <a:t> </a:t>
            </a:r>
            <a:r>
              <a:rPr lang="en-US" dirty="0"/>
              <a:t>the original objective of the project was to mitigate GBV risks associated with firewood collection. It was surprising to see the beneficiaries turning this into an income generating activity, where they would help, </a:t>
            </a:r>
            <a:r>
              <a:rPr lang="en-US" dirty="0" smtClean="0"/>
              <a:t>train other women to </a:t>
            </a:r>
            <a:r>
              <a:rPr lang="en-US" dirty="0"/>
              <a:t>construct the stoves </a:t>
            </a:r>
            <a:r>
              <a:rPr lang="en-US" dirty="0" smtClean="0"/>
              <a:t>so as to </a:t>
            </a:r>
            <a:r>
              <a:rPr lang="en-US" dirty="0"/>
              <a:t>earn some money</a:t>
            </a:r>
            <a:r>
              <a:rPr lang="en-US" dirty="0" smtClean="0"/>
              <a:t>. They say since they started doing this as a business, their lives have transformed in terms of economic empowerment.</a:t>
            </a:r>
            <a:endParaRPr lang="en-US" dirty="0"/>
          </a:p>
          <a:p>
            <a:r>
              <a:rPr lang="en-US" b="1" dirty="0"/>
              <a:t>High personal investment on the model: </a:t>
            </a:r>
            <a:r>
              <a:rPr lang="en-US" dirty="0" smtClean="0"/>
              <a:t>It </a:t>
            </a:r>
            <a:r>
              <a:rPr lang="en-US" dirty="0"/>
              <a:t>was motivating to see the community putting so much effort to individualize the project. The most speaking moments was when beneficiaries came and requested the training teams to go and see how s/he had personalized the model, improving it with artistic and innovative </a:t>
            </a:r>
            <a:r>
              <a:rPr lang="en-US" dirty="0" smtClean="0"/>
              <a:t>modifications</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4</a:t>
            </a:fld>
            <a:endParaRPr lang="en-US" dirty="0"/>
          </a:p>
        </p:txBody>
      </p:sp>
    </p:spTree>
    <p:extLst>
      <p:ext uri="{BB962C8B-B14F-4D97-AF65-F5344CB8AC3E}">
        <p14:creationId xmlns="" xmlns:p14="http://schemas.microsoft.com/office/powerpoint/2010/main" val="14155343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LESSONS LEARNT</a:t>
            </a:r>
            <a:endParaRPr lang="en-US" b="1" dirty="0">
              <a:solidFill>
                <a:srgbClr val="FF0000"/>
              </a:solidFill>
            </a:endParaRPr>
          </a:p>
        </p:txBody>
      </p:sp>
      <p:sp>
        <p:nvSpPr>
          <p:cNvPr id="3" name="Content Placeholder 2"/>
          <p:cNvSpPr>
            <a:spLocks noGrp="1"/>
          </p:cNvSpPr>
          <p:nvPr>
            <p:ph idx="1"/>
          </p:nvPr>
        </p:nvSpPr>
        <p:spPr>
          <a:xfrm>
            <a:off x="385859" y="1419872"/>
            <a:ext cx="10572873" cy="4446356"/>
          </a:xfrm>
        </p:spPr>
        <p:txBody>
          <a:bodyPr>
            <a:normAutofit lnSpcReduction="10000"/>
          </a:bodyPr>
          <a:lstStyle/>
          <a:p>
            <a:pPr marL="0" indent="0">
              <a:buNone/>
            </a:pPr>
            <a:r>
              <a:rPr lang="en-US" b="1" i="1" dirty="0" smtClean="0"/>
              <a:t>What to do different next time???</a:t>
            </a:r>
          </a:p>
          <a:p>
            <a:r>
              <a:rPr lang="en-US" b="1" dirty="0"/>
              <a:t>Involve men</a:t>
            </a:r>
            <a:r>
              <a:rPr lang="en-US" dirty="0"/>
              <a:t>: at the beginning, the project targeted </a:t>
            </a:r>
            <a:r>
              <a:rPr lang="en-US" dirty="0" smtClean="0"/>
              <a:t>1,400 women </a:t>
            </a:r>
            <a:r>
              <a:rPr lang="en-US" dirty="0"/>
              <a:t>with the notion that they are the only ones tasked with household </a:t>
            </a:r>
            <a:r>
              <a:rPr lang="en-US" dirty="0" smtClean="0"/>
              <a:t>chores. </a:t>
            </a:r>
            <a:r>
              <a:rPr lang="en-US" dirty="0"/>
              <a:t>Failure to involve the men only </a:t>
            </a:r>
            <a:r>
              <a:rPr lang="en-US" dirty="0" smtClean="0"/>
              <a:t>brought more exposure to GBV risks </a:t>
            </a:r>
            <a:r>
              <a:rPr lang="en-US" dirty="0" smtClean="0"/>
              <a:t>as fuel wood </a:t>
            </a:r>
            <a:r>
              <a:rPr lang="en-US" dirty="0" smtClean="0"/>
              <a:t>collectors are attacked. Charcoal producers </a:t>
            </a:r>
            <a:r>
              <a:rPr lang="en-US" dirty="0" smtClean="0"/>
              <a:t>(mostly men) sometimes </a:t>
            </a:r>
            <a:r>
              <a:rPr lang="en-US" dirty="0" smtClean="0"/>
              <a:t>compete with pastoralists for access to trees that are used to produce livestock </a:t>
            </a:r>
            <a:r>
              <a:rPr lang="en-US" dirty="0" smtClean="0"/>
              <a:t>fodder and charcoal </a:t>
            </a:r>
            <a:r>
              <a:rPr lang="en-US" dirty="0" smtClean="0"/>
              <a:t>production</a:t>
            </a:r>
            <a:r>
              <a:rPr lang="en-US" smtClean="0"/>
              <a:t>.</a:t>
            </a:r>
            <a:r>
              <a:rPr lang="en-US" smtClean="0"/>
              <a:t> </a:t>
            </a:r>
            <a:endParaRPr lang="en-US" dirty="0" smtClean="0"/>
          </a:p>
          <a:p>
            <a:r>
              <a:rPr lang="en-US" b="1" dirty="0" smtClean="0"/>
              <a:t>The </a:t>
            </a:r>
            <a:r>
              <a:rPr lang="en-US" b="1" dirty="0"/>
              <a:t>fuel efficient stoves are not key, briquettes are:</a:t>
            </a:r>
            <a:r>
              <a:rPr lang="en-US" dirty="0"/>
              <a:t> the stoves only reduced the frequency of firewood collection. It therefore only reduced the exposure without completely eradicating it. </a:t>
            </a:r>
            <a:r>
              <a:rPr lang="en-US" dirty="0" err="1"/>
              <a:t>Titi</a:t>
            </a:r>
            <a:r>
              <a:rPr lang="en-US" dirty="0"/>
              <a:t> foundation did not at first prioritize this activity, now we know </a:t>
            </a:r>
            <a:r>
              <a:rPr lang="en-US" dirty="0" smtClean="0"/>
              <a:t>better!!</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5</a:t>
            </a:fld>
            <a:endParaRPr lang="en-US" dirty="0"/>
          </a:p>
        </p:txBody>
      </p:sp>
    </p:spTree>
    <p:extLst>
      <p:ext uri="{BB962C8B-B14F-4D97-AF65-F5344CB8AC3E}">
        <p14:creationId xmlns="" xmlns:p14="http://schemas.microsoft.com/office/powerpoint/2010/main" val="40377449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QUESTIONS/ COMMENTS???</a:t>
            </a:r>
            <a:endParaRPr lang="en-US" b="1"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		</a:t>
            </a:r>
          </a:p>
          <a:p>
            <a:pPr marL="0" indent="0">
              <a:buNone/>
            </a:pPr>
            <a:endParaRPr lang="en-US" dirty="0"/>
          </a:p>
          <a:p>
            <a:pPr marL="0" indent="0">
              <a:buNone/>
            </a:pPr>
            <a:endParaRPr lang="en-US" dirty="0" smtClean="0"/>
          </a:p>
          <a:p>
            <a:pPr marL="0" indent="0">
              <a:buNone/>
            </a:pPr>
            <a:r>
              <a:rPr lang="en-US" dirty="0"/>
              <a:t>	</a:t>
            </a:r>
            <a:r>
              <a:rPr lang="en-US" dirty="0" smtClean="0"/>
              <a:t>	</a:t>
            </a:r>
            <a:r>
              <a:rPr lang="en-US" sz="8000" smtClean="0"/>
              <a:t>THANK YOU!!!</a:t>
            </a:r>
            <a:endParaRPr lang="en-US" sz="8000" dirty="0" smtClean="0"/>
          </a:p>
        </p:txBody>
      </p:sp>
      <p:sp>
        <p:nvSpPr>
          <p:cNvPr id="4" name="Slide Number Placeholder 3"/>
          <p:cNvSpPr>
            <a:spLocks noGrp="1"/>
          </p:cNvSpPr>
          <p:nvPr>
            <p:ph type="sldNum" sz="quarter" idx="12"/>
          </p:nvPr>
        </p:nvSpPr>
        <p:spPr/>
        <p:txBody>
          <a:bodyPr/>
          <a:lstStyle/>
          <a:p>
            <a:fld id="{6D22F896-40B5-4ADD-8801-0D06FADFA095}" type="slidenum">
              <a:rPr lang="en-US" smtClean="0"/>
              <a:pPr/>
              <a:t>6</a:t>
            </a:fld>
            <a:endParaRPr lang="en-US" dirty="0"/>
          </a:p>
        </p:txBody>
      </p:sp>
    </p:spTree>
    <p:extLst>
      <p:ext uri="{BB962C8B-B14F-4D97-AF65-F5344CB8AC3E}">
        <p14:creationId xmlns="" xmlns:p14="http://schemas.microsoft.com/office/powerpoint/2010/main" val="28715393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205</TotalTime>
  <Words>933</Words>
  <Application>Microsoft Office PowerPoint</Application>
  <PresentationFormat>Custom</PresentationFormat>
  <Paragraphs>38</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FUEL EFFICIENT STOVES  (FES) AND BRIQUETTES</vt:lpstr>
      <vt:lpstr>INTRODUCTION</vt:lpstr>
      <vt:lpstr>WHY FES AND BRIQUETTES</vt:lpstr>
      <vt:lpstr>SUCCESS STORIES:</vt:lpstr>
      <vt:lpstr>LESSONS LEARNT</vt:lpstr>
      <vt:lpstr>QUESTIONS/ COMMENTS???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FUEL EFFICIENT STOVES AND BRIQUETTES</dc:title>
  <dc:creator>user</dc:creator>
  <cp:lastModifiedBy>TITI FOUNDATION</cp:lastModifiedBy>
  <cp:revision>49</cp:revision>
  <dcterms:created xsi:type="dcterms:W3CDTF">2018-10-15T06:08:02Z</dcterms:created>
  <dcterms:modified xsi:type="dcterms:W3CDTF">2018-10-17T19:56:55Z</dcterms:modified>
</cp:coreProperties>
</file>