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60" r:id="rId4"/>
    <p:sldId id="261" r:id="rId5"/>
    <p:sldId id="262" r:id="rId6"/>
    <p:sldId id="263" r:id="rId7"/>
    <p:sldId id="264" r:id="rId8"/>
    <p:sldId id="267"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62"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099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51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015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8382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8041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3046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2382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252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09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249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014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496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89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7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3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804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11/19/2018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50385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5732" y="749301"/>
            <a:ext cx="7161902" cy="3896604"/>
          </a:xfr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a:normAutofit/>
          </a:bodyPr>
          <a:lstStyle/>
          <a:p>
            <a:r>
              <a:rPr lang="en-GB" dirty="0"/>
              <a:t>Trust Action Youth Association</a:t>
            </a:r>
            <a:endParaRPr lang="en-US" dirty="0"/>
          </a:p>
        </p:txBody>
      </p:sp>
      <p:sp>
        <p:nvSpPr>
          <p:cNvPr id="3" name="Subtitle 2"/>
          <p:cNvSpPr>
            <a:spLocks noGrp="1"/>
          </p:cNvSpPr>
          <p:nvPr>
            <p:ph type="subTitle" idx="1"/>
          </p:nvPr>
        </p:nvSpPr>
        <p:spPr>
          <a:xfrm>
            <a:off x="1380832" y="4972050"/>
            <a:ext cx="7247627" cy="875714"/>
          </a:xfr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endParaRPr lang="en-GB" dirty="0"/>
          </a:p>
          <a:p>
            <a:pPr algn="r"/>
            <a:r>
              <a:rPr lang="en-US" b="1" dirty="0"/>
              <a:t>Resilience Programming in Food Security and Livelihoods.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658" y="1168400"/>
            <a:ext cx="1492250" cy="1816100"/>
          </a:xfrm>
          <a:prstGeom prst="rect">
            <a:avLst/>
          </a:prstGeom>
          <a:noFill/>
          <a:ln>
            <a:noFill/>
          </a:ln>
        </p:spPr>
      </p:pic>
    </p:spTree>
    <p:extLst>
      <p:ext uri="{BB962C8B-B14F-4D97-AF65-F5344CB8AC3E}">
        <p14:creationId xmlns:p14="http://schemas.microsoft.com/office/powerpoint/2010/main" val="412329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1562100"/>
            <a:ext cx="7937500" cy="4495801"/>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lstStyle/>
          <a:p>
            <a:endParaRPr lang="en-GB" dirty="0"/>
          </a:p>
          <a:p>
            <a:pPr marL="0" indent="0">
              <a:buNone/>
            </a:pPr>
            <a:r>
              <a:rPr lang="en-GB" sz="2400" dirty="0"/>
              <a:t>Theme</a:t>
            </a:r>
          </a:p>
          <a:p>
            <a:endParaRPr lang="en-GB" dirty="0"/>
          </a:p>
          <a:p>
            <a:pPr marL="0" indent="0" algn="ctr">
              <a:lnSpc>
                <a:spcPct val="150000"/>
              </a:lnSpc>
              <a:buNone/>
            </a:pPr>
            <a:r>
              <a:rPr lang="en-GB" sz="3000" i="1" dirty="0">
                <a:latin typeface="Comic Sans MS" panose="030F0702030302020204" pitchFamily="66" charset="0"/>
              </a:rPr>
              <a:t>“Supporting Resilience by mainstreaming Peace building in FSL Programming </a:t>
            </a:r>
            <a:r>
              <a:rPr lang="en-GB" sz="3000" i="1" dirty="0"/>
              <a:t>” </a:t>
            </a:r>
            <a:endParaRPr lang="en-US" sz="3000" i="1" dirty="0"/>
          </a:p>
        </p:txBody>
      </p:sp>
    </p:spTree>
    <p:extLst>
      <p:ext uri="{BB962C8B-B14F-4D97-AF65-F5344CB8AC3E}">
        <p14:creationId xmlns:p14="http://schemas.microsoft.com/office/powerpoint/2010/main" val="364500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1301" y="624110"/>
            <a:ext cx="7023100" cy="103959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dirty="0"/>
              <a:t>  Project Summary</a:t>
            </a:r>
            <a:br>
              <a:rPr lang="en-US" dirty="0"/>
            </a:br>
            <a:endParaRPr lang="en-US" dirty="0"/>
          </a:p>
        </p:txBody>
      </p:sp>
      <p:sp>
        <p:nvSpPr>
          <p:cNvPr id="3" name="Content Placeholder 2"/>
          <p:cNvSpPr>
            <a:spLocks noGrp="1"/>
          </p:cNvSpPr>
          <p:nvPr>
            <p:ph idx="1"/>
          </p:nvPr>
        </p:nvSpPr>
        <p:spPr>
          <a:xfrm>
            <a:off x="762000" y="1905000"/>
            <a:ext cx="8115300" cy="4800600"/>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en-GB" dirty="0"/>
              <a:t>The Project mainly focused on Building Livelihoods for the beneficiaries targeting 2 interventions.</a:t>
            </a:r>
          </a:p>
          <a:p>
            <a:endParaRPr lang="en-GB" dirty="0"/>
          </a:p>
          <a:p>
            <a:r>
              <a:rPr lang="en-GB" dirty="0"/>
              <a:t>1) VSLA – Village Savings &amp; Loan Agents</a:t>
            </a:r>
          </a:p>
          <a:p>
            <a:endParaRPr lang="en-GB" dirty="0"/>
          </a:p>
          <a:p>
            <a:r>
              <a:rPr lang="en-GB" dirty="0"/>
              <a:t>2) Farmer Schools.</a:t>
            </a:r>
            <a:endParaRPr lang="en-US" dirty="0"/>
          </a:p>
        </p:txBody>
      </p:sp>
    </p:spTree>
    <p:extLst>
      <p:ext uri="{BB962C8B-B14F-4D97-AF65-F5344CB8AC3E}">
        <p14:creationId xmlns:p14="http://schemas.microsoft.com/office/powerpoint/2010/main" val="133360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9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1301" y="624110"/>
            <a:ext cx="7023100" cy="1014190"/>
          </a:xfrm>
          <a:gradFill>
            <a:gsLst>
              <a:gs pos="0">
                <a:schemeClr val="accent6">
                  <a:lumMod val="5000"/>
                  <a:lumOff val="95000"/>
                </a:schemeClr>
              </a:gs>
              <a:gs pos="99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sz="3100" dirty="0"/>
              <a:t>.</a:t>
            </a:r>
            <a:br>
              <a:rPr lang="en-US" dirty="0"/>
            </a:br>
            <a:r>
              <a:rPr lang="en-US" dirty="0"/>
              <a:t>Farmer Schools/VSLA – What went well</a:t>
            </a:r>
          </a:p>
        </p:txBody>
      </p:sp>
      <p:sp>
        <p:nvSpPr>
          <p:cNvPr id="3" name="Content Placeholder 2"/>
          <p:cNvSpPr>
            <a:spLocks noGrp="1"/>
          </p:cNvSpPr>
          <p:nvPr>
            <p:ph idx="1"/>
          </p:nvPr>
        </p:nvSpPr>
        <p:spPr>
          <a:xfrm>
            <a:off x="1511301" y="2108200"/>
            <a:ext cx="7023099" cy="3803022"/>
          </a:xfrm>
        </p:spPr>
        <p:txBody>
          <a:bodyPr/>
          <a:lstStyle/>
          <a:p>
            <a:r>
              <a:rPr lang="en-GB" dirty="0"/>
              <a:t>The Farmer schools &amp; VSLA were an excellent opportunity to have sharing and have personal interactions reducing anticipations and tensions</a:t>
            </a:r>
          </a:p>
          <a:p>
            <a:r>
              <a:rPr lang="en-GB" dirty="0"/>
              <a:t>This was a great chance to listen and respect the views of other people.</a:t>
            </a:r>
          </a:p>
          <a:p>
            <a:r>
              <a:rPr lang="en-GB" dirty="0"/>
              <a:t>Discussions on the best way to go about challenges were participatory , leading to the promotion of tolerance and understanding among the group members.</a:t>
            </a:r>
          </a:p>
          <a:p>
            <a:r>
              <a:rPr lang="en-GB" dirty="0"/>
              <a:t>Building of Trust among partners in an intervention.</a:t>
            </a:r>
          </a:p>
          <a:p>
            <a:r>
              <a:rPr lang="en-GB" dirty="0"/>
              <a:t>Promoted levels of acceptance and Tolerance.</a:t>
            </a:r>
          </a:p>
        </p:txBody>
      </p:sp>
    </p:spTree>
    <p:extLst>
      <p:ext uri="{BB962C8B-B14F-4D97-AF65-F5344CB8AC3E}">
        <p14:creationId xmlns:p14="http://schemas.microsoft.com/office/powerpoint/2010/main" val="2227779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4300" y="192310"/>
            <a:ext cx="7302500" cy="518890"/>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en-US" sz="2100" dirty="0"/>
              <a:t>What Did not go well </a:t>
            </a:r>
          </a:p>
        </p:txBody>
      </p:sp>
      <p:sp>
        <p:nvSpPr>
          <p:cNvPr id="3" name="Content Placeholder 2"/>
          <p:cNvSpPr>
            <a:spLocks noGrp="1"/>
          </p:cNvSpPr>
          <p:nvPr>
            <p:ph idx="1"/>
          </p:nvPr>
        </p:nvSpPr>
        <p:spPr>
          <a:xfrm>
            <a:off x="1384300" y="711200"/>
            <a:ext cx="7302500" cy="5994400"/>
          </a:xfr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a:noAutofit/>
          </a:bodyPr>
          <a:lstStyle/>
          <a:p>
            <a:pPr lvl="0"/>
            <a:r>
              <a:rPr lang="en-GB" sz="1600" dirty="0"/>
              <a:t>The Group dynamics were challenging especially in language and interpretation . In some instances it needed some interpretation in dialects which brought in some tribal sentiments. Inciting the powers of their differences</a:t>
            </a:r>
          </a:p>
          <a:p>
            <a:r>
              <a:rPr lang="en-AU" dirty="0"/>
              <a:t>While we randomly picked the beneficiaries of the VSLA according to their weighted vulnerabilities, and made them in to groups, we later realized that some groups were underperforming and their group dynamics were not good. </a:t>
            </a:r>
          </a:p>
          <a:p>
            <a:r>
              <a:rPr lang="en-AU" dirty="0"/>
              <a:t>Here we found out that after using the beneficiary selection criteria, we should have allowed the beneficiaries to form group themselves while being guided for better group performance and harmony, because it involved money.</a:t>
            </a:r>
            <a:endParaRPr lang="en-US" dirty="0"/>
          </a:p>
          <a:p>
            <a:pPr lvl="0"/>
            <a:endParaRPr lang="en-US" sz="1600" dirty="0"/>
          </a:p>
        </p:txBody>
      </p:sp>
    </p:spTree>
    <p:extLst>
      <p:ext uri="{BB962C8B-B14F-4D97-AF65-F5344CB8AC3E}">
        <p14:creationId xmlns:p14="http://schemas.microsoft.com/office/powerpoint/2010/main" val="41133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Resilience and Peace building</a:t>
            </a:r>
          </a:p>
        </p:txBody>
      </p:sp>
      <p:sp>
        <p:nvSpPr>
          <p:cNvPr id="5" name="Content Placeholder 4"/>
          <p:cNvSpPr>
            <a:spLocks noGrp="1"/>
          </p:cNvSpPr>
          <p:nvPr>
            <p:ph idx="1"/>
          </p:nvPr>
        </p:nvSpPr>
        <p:spPr/>
        <p:txBody>
          <a:bodyPr>
            <a:normAutofit fontScale="77500" lnSpcReduction="20000"/>
          </a:bodyPr>
          <a:lstStyle/>
          <a:p>
            <a:r>
              <a:rPr lang="en-GB" dirty="0"/>
              <a:t>In our Project Design, we had foreseen that f information gotten from the beneficiaries and their direct involvement would be key in building on existing knowledge. </a:t>
            </a:r>
          </a:p>
          <a:p>
            <a:r>
              <a:rPr lang="en-GB" dirty="0"/>
              <a:t>This project was done among some households that had relationship challenges. Disagreements, disputes and even attacks happened between the families and even the clans.</a:t>
            </a:r>
            <a:endParaRPr lang="en-US" dirty="0"/>
          </a:p>
          <a:p>
            <a:r>
              <a:rPr lang="en-GB" dirty="0"/>
              <a:t> At the onset of the project, the inception meeting brought out clearly the common enemy as being lack of food.</a:t>
            </a:r>
          </a:p>
          <a:p>
            <a:r>
              <a:rPr lang="en-GB" dirty="0"/>
              <a:t> This refocussed the energies (Conflict Transformation) and commitments were made among the local administration, community gate keepers on the importance of setting differences aside to be able to tap in to the benefits of this livelihood project. </a:t>
            </a:r>
          </a:p>
          <a:p>
            <a:r>
              <a:rPr lang="en-GB" dirty="0"/>
              <a:t> Surprisingly, not even one dispute was registered as the families from the different clans interacted seamlessly and tirelessly for their common good. The Project achieved a peace building output as the families were able to set aside and accept their differences (Positive coping strategies), while agreeing to work together for a common purpose.</a:t>
            </a:r>
            <a:endParaRPr lang="en-US" dirty="0"/>
          </a:p>
          <a:p>
            <a:endParaRPr lang="en-US" dirty="0"/>
          </a:p>
          <a:p>
            <a:endParaRPr lang="en-US" dirty="0"/>
          </a:p>
        </p:txBody>
      </p:sp>
    </p:spTree>
    <p:extLst>
      <p:ext uri="{BB962C8B-B14F-4D97-AF65-F5344CB8AC3E}">
        <p14:creationId xmlns:p14="http://schemas.microsoft.com/office/powerpoint/2010/main" val="221003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4301" y="466871"/>
            <a:ext cx="6849794" cy="569743"/>
          </a:xfrm>
        </p:spPr>
        <p:txBody>
          <a:bodyPr>
            <a:normAutofit/>
          </a:bodyPr>
          <a:lstStyle/>
          <a:p>
            <a:r>
              <a:rPr lang="en-GB" sz="1500" b="1" dirty="0"/>
              <a:t>TAKE HOME on Conflict and Resilience building  ( Outcome Harvesting)</a:t>
            </a:r>
            <a:endParaRPr lang="en-US" dirty="0"/>
          </a:p>
        </p:txBody>
      </p:sp>
      <p:sp>
        <p:nvSpPr>
          <p:cNvPr id="3" name="Content Placeholder 2"/>
          <p:cNvSpPr>
            <a:spLocks noGrp="1"/>
          </p:cNvSpPr>
          <p:nvPr>
            <p:ph idx="1"/>
          </p:nvPr>
        </p:nvSpPr>
        <p:spPr>
          <a:xfrm>
            <a:off x="1295400" y="1333501"/>
            <a:ext cx="7244159" cy="5257800"/>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normAutofit lnSpcReduction="10000"/>
          </a:bodyPr>
          <a:lstStyle/>
          <a:p>
            <a:endParaRPr lang="en-GB" sz="2000" dirty="0"/>
          </a:p>
          <a:p>
            <a:r>
              <a:rPr lang="en-GB" sz="2000" dirty="0"/>
              <a:t>It was noted that Conflict transformation by introducing IGA(Income Generating activities ), greatly helped refocus on what the common enemy was(Lack of adequate food) </a:t>
            </a:r>
          </a:p>
          <a:p>
            <a:r>
              <a:rPr lang="en-GB" sz="2000" dirty="0"/>
              <a:t> Instead of targeting each other, it was more prudent to target the issues at hand and get them addressed or even better solved.</a:t>
            </a:r>
          </a:p>
          <a:p>
            <a:r>
              <a:rPr lang="en-GB" sz="2000" dirty="0"/>
              <a:t>Openness and reconciliation in order to pull together was a principal point of unearthing fears and anxieties so that groups worked together unreservedly.</a:t>
            </a:r>
          </a:p>
          <a:p>
            <a:r>
              <a:rPr lang="en-GB" sz="2000" dirty="0"/>
              <a:t>Most of the Conflict situations at the grassroots level are resource based. Promotion of tolerance and understanding helped summon </a:t>
            </a:r>
            <a:r>
              <a:rPr lang="en-GB" sz="2000" b="1" dirty="0"/>
              <a:t>internal strengths </a:t>
            </a:r>
            <a:r>
              <a:rPr lang="en-GB" sz="2000" dirty="0"/>
              <a:t>of communities to tackling resource based issues and promote IGAs and diversity in resource mobilization.</a:t>
            </a:r>
            <a:endParaRPr lang="en-US" sz="2000" dirty="0"/>
          </a:p>
        </p:txBody>
      </p:sp>
    </p:spTree>
    <p:extLst>
      <p:ext uri="{BB962C8B-B14F-4D97-AF65-F5344CB8AC3E}">
        <p14:creationId xmlns:p14="http://schemas.microsoft.com/office/powerpoint/2010/main" val="332789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1909" y="1817370"/>
            <a:ext cx="6686550" cy="3473297"/>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pPr marL="0" indent="0" algn="ctr">
              <a:buNone/>
            </a:pPr>
            <a:endParaRPr lang="en-GB" sz="2700" b="1" i="1" dirty="0">
              <a:latin typeface="Comic Sans MS" panose="030F0702030302020204" pitchFamily="66" charset="0"/>
            </a:endParaRPr>
          </a:p>
          <a:p>
            <a:pPr marL="0" indent="0" algn="ctr">
              <a:buNone/>
            </a:pPr>
            <a:r>
              <a:rPr lang="en-GB" sz="2700" b="1" i="1" dirty="0">
                <a:latin typeface="Comic Sans MS" panose="030F0702030302020204" pitchFamily="66" charset="0"/>
              </a:rPr>
              <a:t>Comments </a:t>
            </a:r>
          </a:p>
          <a:p>
            <a:pPr marL="0" indent="0" algn="ctr">
              <a:buNone/>
            </a:pPr>
            <a:endParaRPr lang="en-GB" sz="2700" b="1" i="1" dirty="0">
              <a:latin typeface="Comic Sans MS" panose="030F0702030302020204" pitchFamily="66" charset="0"/>
            </a:endParaRPr>
          </a:p>
          <a:p>
            <a:pPr marL="0" indent="0" algn="ctr">
              <a:buNone/>
            </a:pPr>
            <a:r>
              <a:rPr lang="en-GB" sz="2700" b="1" i="1" dirty="0">
                <a:latin typeface="Comic Sans MS" panose="030F0702030302020204" pitchFamily="66" charset="0"/>
              </a:rPr>
              <a:t> and</a:t>
            </a:r>
            <a:br>
              <a:rPr lang="en-GB" sz="2700" b="1" i="1" dirty="0">
                <a:latin typeface="Comic Sans MS" panose="030F0702030302020204" pitchFamily="66" charset="0"/>
              </a:rPr>
            </a:br>
            <a:endParaRPr lang="en-GB" sz="2700" b="1" i="1" dirty="0">
              <a:latin typeface="Comic Sans MS" panose="030F0702030302020204" pitchFamily="66" charset="0"/>
            </a:endParaRPr>
          </a:p>
          <a:p>
            <a:pPr marL="0" indent="0" algn="ctr">
              <a:buNone/>
            </a:pPr>
            <a:r>
              <a:rPr lang="en-GB" sz="2700" b="1" i="1" dirty="0">
                <a:latin typeface="Comic Sans MS" panose="030F0702030302020204" pitchFamily="66" charset="0"/>
              </a:rPr>
              <a:t> Deliberations</a:t>
            </a:r>
            <a:endParaRPr lang="en-US" sz="2700" b="1" i="1" dirty="0">
              <a:latin typeface="Comic Sans MS" panose="030F0702030302020204" pitchFamily="66" charset="0"/>
            </a:endParaRPr>
          </a:p>
        </p:txBody>
      </p:sp>
    </p:spTree>
    <p:extLst>
      <p:ext uri="{BB962C8B-B14F-4D97-AF65-F5344CB8AC3E}">
        <p14:creationId xmlns:p14="http://schemas.microsoft.com/office/powerpoint/2010/main" val="187077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4" y="4507816"/>
            <a:ext cx="6683765" cy="991772"/>
          </a:xfrm>
        </p:spPr>
        <p:txBody>
          <a:bodyPr>
            <a:normAutofit fontScale="90000"/>
          </a:bodyPr>
          <a:lstStyle/>
          <a:p>
            <a:pPr algn="ctr"/>
            <a:r>
              <a:rPr lang="en-GB" dirty="0">
                <a:latin typeface="Comic Sans MS" panose="030F0702030302020204" pitchFamily="66" charset="0"/>
              </a:rPr>
              <a:t>Thank You  !!</a:t>
            </a:r>
            <a:br>
              <a:rPr lang="en-GB" dirty="0">
                <a:latin typeface="Comic Sans MS" panose="030F0702030302020204" pitchFamily="66" charset="0"/>
              </a:rPr>
            </a:br>
            <a:r>
              <a:rPr lang="en-GB" dirty="0">
                <a:latin typeface="Comic Sans MS" panose="030F0702030302020204" pitchFamily="66" charset="0"/>
              </a:rPr>
              <a:t>Contact: ed.taya.org@gmail.com</a:t>
            </a:r>
            <a:endParaRPr lang="en-US" dirty="0">
              <a:latin typeface="Comic Sans MS" panose="030F0702030302020204" pitchFamily="66" charset="0"/>
            </a:endParaRPr>
          </a:p>
        </p:txBody>
      </p:sp>
      <p:pic>
        <p:nvPicPr>
          <p:cNvPr id="6" name="Content Placeholder 5"/>
          <p:cNvPicPr>
            <a:picLocks noGrp="1" noChangeAspect="1"/>
          </p:cNvPicPr>
          <p:nvPr>
            <p:ph idx="1"/>
          </p:nvPr>
        </p:nvPicPr>
        <p:blipFill rotWithShape="1">
          <a:blip r:embed="rId2"/>
          <a:srcRect l="3682" t="8794" r="9349" b="8794"/>
          <a:stretch/>
        </p:blipFill>
        <p:spPr>
          <a:xfrm>
            <a:off x="3667033" y="1490296"/>
            <a:ext cx="3239087" cy="2669345"/>
          </a:xfrm>
          <a:prstGeom prst="rect">
            <a:avLst/>
          </a:prstGeom>
        </p:spPr>
      </p:pic>
    </p:spTree>
    <p:extLst>
      <p:ext uri="{BB962C8B-B14F-4D97-AF65-F5344CB8AC3E}">
        <p14:creationId xmlns:p14="http://schemas.microsoft.com/office/powerpoint/2010/main" val="33461327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378</TotalTime>
  <Words>562</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Comic Sans MS</vt:lpstr>
      <vt:lpstr>Wingdings 3</vt:lpstr>
      <vt:lpstr>Wisp</vt:lpstr>
      <vt:lpstr>Trust Action Youth Association</vt:lpstr>
      <vt:lpstr>PowerPoint Presentation</vt:lpstr>
      <vt:lpstr>  Project Summary </vt:lpstr>
      <vt:lpstr>. Farmer Schools/VSLA – What went well</vt:lpstr>
      <vt:lpstr>What Did not go well </vt:lpstr>
      <vt:lpstr>Resilience and Peace building</vt:lpstr>
      <vt:lpstr>TAKE HOME on Conflict and Resilience building  ( Outcome Harvesting)</vt:lpstr>
      <vt:lpstr>PowerPoint Presentation</vt:lpstr>
      <vt:lpstr>Thank You  !! Contact: ed.taya.org@gmail.com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Upscaling Humanitarean Activities in AMA (Kenya)Office</dc:title>
  <dc:creator>Evans kyalo</dc:creator>
  <cp:lastModifiedBy>Christine Lindell</cp:lastModifiedBy>
  <cp:revision>89</cp:revision>
  <dcterms:created xsi:type="dcterms:W3CDTF">2018-10-03T13:19:10Z</dcterms:created>
  <dcterms:modified xsi:type="dcterms:W3CDTF">2018-11-19T12:29:58Z</dcterms:modified>
</cp:coreProperties>
</file>