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7735-E5F5-4C67-B36F-62F93B585C3B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77C-4185-4335-BE54-340E7CABDD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236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7735-E5F5-4C67-B36F-62F93B585C3B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77C-4185-4335-BE54-340E7CABDD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46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7735-E5F5-4C67-B36F-62F93B585C3B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77C-4185-4335-BE54-340E7CABDD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809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7735-E5F5-4C67-B36F-62F93B585C3B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77C-4185-4335-BE54-340E7CABDD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15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7735-E5F5-4C67-B36F-62F93B585C3B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77C-4185-4335-BE54-340E7CABDD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91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7735-E5F5-4C67-B36F-62F93B585C3B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77C-4185-4335-BE54-340E7CABDD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39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7735-E5F5-4C67-B36F-62F93B585C3B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77C-4185-4335-BE54-340E7CABDD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44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7735-E5F5-4C67-B36F-62F93B585C3B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77C-4185-4335-BE54-340E7CABDD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396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7735-E5F5-4C67-B36F-62F93B585C3B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77C-4185-4335-BE54-340E7CABDD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7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7735-E5F5-4C67-B36F-62F93B585C3B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77C-4185-4335-BE54-340E7CABDD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868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7735-E5F5-4C67-B36F-62F93B585C3B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77C-4185-4335-BE54-340E7CABDD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88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07735-E5F5-4C67-B36F-62F93B585C3B}" type="datetimeFigureOut">
              <a:rPr lang="en-GB" smtClean="0"/>
              <a:t>26/03/2018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5077C-4185-4335-BE54-340E7CABDDC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779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3608" y="2607047"/>
            <a:ext cx="7416824" cy="821953"/>
          </a:xfrm>
          <a:noFill/>
        </p:spPr>
        <p:txBody>
          <a:bodyPr>
            <a:noAutofit/>
          </a:bodyPr>
          <a:lstStyle/>
          <a:p>
            <a:pPr algn="ctr"/>
            <a:r>
              <a:rPr lang="fr-FR" sz="3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EU TA MAPPING SYSTEM:</a:t>
            </a:r>
            <a:br>
              <a:rPr lang="fr-FR" sz="3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fr-FR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 COORDINATION TOOL</a:t>
            </a:r>
            <a:endParaRPr lang="fr-FR" sz="3600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4293096"/>
            <a:ext cx="7560840" cy="720081"/>
          </a:xfrm>
        </p:spPr>
        <p:txBody>
          <a:bodyPr>
            <a:noAutofit/>
          </a:bodyPr>
          <a:lstStyle/>
          <a:p>
            <a:pPr algn="ctr"/>
            <a:r>
              <a:rPr lang="fr-FR" sz="1400" b="1" dirty="0" smtClean="0">
                <a:latin typeface="Calibri" panose="020F0502020204030204" pitchFamily="34" charset="0"/>
              </a:rPr>
              <a:t>JUBA</a:t>
            </a:r>
          </a:p>
          <a:p>
            <a:pPr algn="ctr"/>
            <a:r>
              <a:rPr lang="fr-FR" sz="1400" b="1" dirty="0" smtClean="0">
                <a:latin typeface="Calibri" panose="020F0502020204030204" pitchFamily="34" charset="0"/>
              </a:rPr>
              <a:t>27.03.2018</a:t>
            </a:r>
          </a:p>
          <a:p>
            <a:pPr algn="ctr"/>
            <a:r>
              <a:rPr lang="fr-FR" sz="1400" b="1" dirty="0" smtClean="0">
                <a:latin typeface="Calibri" panose="020F0502020204030204" pitchFamily="34" charset="0"/>
              </a:rPr>
              <a:t>RESILIENCE EXCHANGE NETWORK</a:t>
            </a:r>
          </a:p>
          <a:p>
            <a:endParaRPr lang="fr-FR" sz="1400" b="1" dirty="0">
              <a:latin typeface="Calibri" panose="020F0502020204030204" pitchFamily="34" charset="0"/>
            </a:endParaRPr>
          </a:p>
          <a:p>
            <a:endParaRPr lang="fr-FR" sz="1400" b="1" dirty="0">
              <a:latin typeface="Calibri" panose="020F0502020204030204" pitchFamily="34" charset="0"/>
            </a:endParaRPr>
          </a:p>
        </p:txBody>
      </p:sp>
      <p:pic>
        <p:nvPicPr>
          <p:cNvPr id="5" name="Imagen 99" descr="La bandera europe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9" y="5957193"/>
            <a:ext cx="864095" cy="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ous-titre 2"/>
          <p:cNvSpPr txBox="1">
            <a:spLocks/>
          </p:cNvSpPr>
          <p:nvPr/>
        </p:nvSpPr>
        <p:spPr>
          <a:xfrm>
            <a:off x="1331640" y="620688"/>
            <a:ext cx="648072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9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332656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Technical assistance for increased agriculture production of smallholders in South Sudan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endParaRPr lang="it-IT" sz="2400" dirty="0" smtClean="0">
              <a:solidFill>
                <a:schemeClr val="bg1"/>
              </a:solidFill>
            </a:endParaRPr>
          </a:p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(TAIAPS-SS)</a:t>
            </a:r>
          </a:p>
          <a:p>
            <a:pPr algn="ctr"/>
            <a:endParaRPr lang="it-IT" sz="24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EuropeAid/137129/DH/SER/SS/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5302949"/>
            <a:ext cx="3672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 This project is financed by the EU</a:t>
            </a:r>
            <a:r>
              <a:rPr lang="fr-FR" b="1" dirty="0">
                <a:solidFill>
                  <a:schemeClr val="bg1"/>
                </a:solidFill>
                <a:latin typeface="Calibri" panose="020F0502020204030204" pitchFamily="34" charset="0"/>
              </a:rPr>
              <a:t>:		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5" t="15585" r="8827"/>
          <a:stretch/>
        </p:blipFill>
        <p:spPr bwMode="auto">
          <a:xfrm>
            <a:off x="7452320" y="6050806"/>
            <a:ext cx="1584176" cy="54654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362" y="6050806"/>
            <a:ext cx="1307942" cy="546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Image result for AGRICONSULTING EUROP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330" y="6033059"/>
            <a:ext cx="1551806" cy="564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11560" y="332656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Technical assistance for increased agriculture production of smallholders in South Sudan</a:t>
            </a:r>
            <a:r>
              <a:rPr lang="it-IT" sz="2400" dirty="0">
                <a:solidFill>
                  <a:schemeClr val="bg1"/>
                </a:solidFill>
              </a:rPr>
              <a:t> </a:t>
            </a:r>
            <a:endParaRPr lang="it-IT" sz="2400" dirty="0" smtClean="0">
              <a:solidFill>
                <a:schemeClr val="bg1"/>
              </a:solidFill>
            </a:endParaRPr>
          </a:p>
          <a:p>
            <a:pPr algn="ctr"/>
            <a:endParaRPr lang="it-IT" sz="24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3960" y="485056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prstClr val="black"/>
                </a:solidFill>
                <a:latin typeface="Century Gothic"/>
              </a:rPr>
              <a:t>Technical assistance for increased agriculture production of smallholders in South Sudan</a:t>
            </a:r>
            <a:r>
              <a:rPr lang="it-IT" sz="2400" dirty="0">
                <a:solidFill>
                  <a:prstClr val="black"/>
                </a:solidFill>
                <a:latin typeface="Century Gothic"/>
              </a:rPr>
              <a:t> </a:t>
            </a:r>
          </a:p>
          <a:p>
            <a:pPr algn="ctr"/>
            <a:endParaRPr lang="it-IT" sz="2400" b="1" dirty="0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60380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EXPECTED RESULTS</a:t>
            </a:r>
            <a:endParaRPr lang="en-GB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Imagen 99" descr="La bandera europe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9744" y="6453336"/>
            <a:ext cx="38872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122413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0" lvl="6" indent="0">
              <a:buNone/>
            </a:pPr>
            <a:r>
              <a:rPr lang="en-US" b="1" u="sng" dirty="0" smtClean="0"/>
              <a:t>RESULT 1</a:t>
            </a:r>
            <a:r>
              <a:rPr lang="en-US" b="1" dirty="0" smtClean="0"/>
              <a:t>: </a:t>
            </a:r>
            <a:r>
              <a:rPr lang="en-US" b="1" dirty="0" smtClean="0">
                <a:latin typeface="Century Gothic" panose="020B0502020202020204" pitchFamily="34" charset="0"/>
              </a:rPr>
              <a:t>monitoring of individual projects or the EU/SS rural development </a:t>
            </a:r>
            <a:r>
              <a:rPr lang="en-GB" b="1" dirty="0" smtClean="0">
                <a:latin typeface="Century Gothic" panose="020B0502020202020204" pitchFamily="34" charset="0"/>
              </a:rPr>
              <a:t>programmes</a:t>
            </a:r>
            <a:r>
              <a:rPr lang="en-US" b="1" dirty="0" smtClean="0">
                <a:latin typeface="Century Gothic" panose="020B0502020202020204" pitchFamily="34" charset="0"/>
              </a:rPr>
              <a:t> ensured</a:t>
            </a:r>
          </a:p>
          <a:p>
            <a:pPr marL="2743200" lvl="6" indent="0">
              <a:buNone/>
            </a:pPr>
            <a:endParaRPr lang="en-US" b="1" dirty="0"/>
          </a:p>
          <a:p>
            <a:pPr marL="2743200" lvl="6" indent="0">
              <a:buNone/>
            </a:pPr>
            <a:endParaRPr lang="en-US" b="1" dirty="0" smtClean="0"/>
          </a:p>
          <a:p>
            <a:pPr marL="2743200" lvl="6" indent="0">
              <a:buNone/>
            </a:pPr>
            <a:r>
              <a:rPr lang="en-US" b="1" u="sng" dirty="0" smtClean="0"/>
              <a:t>RESULT 2: </a:t>
            </a:r>
            <a:r>
              <a:rPr lang="en-US" b="1" dirty="0" smtClean="0">
                <a:ln w="3175" cmpd="sng">
                  <a:noFill/>
                </a:ln>
                <a:solidFill>
                  <a:prstClr val="black"/>
                </a:solidFill>
                <a:latin typeface="Century Gothic"/>
                <a:ea typeface="+mj-ea"/>
                <a:cs typeface="+mj-cs"/>
              </a:rPr>
              <a:t>overall coherence of all EU/SS rural development </a:t>
            </a:r>
            <a:r>
              <a:rPr lang="en-GB" b="1" dirty="0" smtClean="0">
                <a:ln w="3175" cmpd="sng">
                  <a:noFill/>
                </a:ln>
                <a:solidFill>
                  <a:prstClr val="black"/>
                </a:solidFill>
                <a:latin typeface="Century Gothic"/>
                <a:ea typeface="+mj-ea"/>
                <a:cs typeface="+mj-cs"/>
              </a:rPr>
              <a:t>programmes</a:t>
            </a:r>
            <a:r>
              <a:rPr lang="en-US" b="1" dirty="0" smtClean="0">
                <a:ln w="3175" cmpd="sng">
                  <a:noFill/>
                </a:ln>
                <a:solidFill>
                  <a:prstClr val="black"/>
                </a:solidFill>
                <a:latin typeface="Century Gothic"/>
                <a:ea typeface="+mj-ea"/>
                <a:cs typeface="+mj-cs"/>
              </a:rPr>
              <a:t> ensured</a:t>
            </a:r>
            <a:r>
              <a:rPr lang="it-IT" b="1" dirty="0" smtClean="0">
                <a:ln w="3175" cmpd="sng">
                  <a:noFill/>
                </a:ln>
                <a:solidFill>
                  <a:prstClr val="black"/>
                </a:solidFill>
                <a:latin typeface="Century Gothic"/>
                <a:ea typeface="+mj-ea"/>
                <a:cs typeface="+mj-cs"/>
              </a:rPr>
              <a:t> </a:t>
            </a:r>
          </a:p>
          <a:p>
            <a:pPr marL="2743200" lvl="6" indent="0">
              <a:buNone/>
            </a:pPr>
            <a:endParaRPr lang="it-IT" b="1" u="sng" dirty="0">
              <a:ln w="3175" cmpd="sng">
                <a:noFill/>
              </a:ln>
              <a:solidFill>
                <a:prstClr val="black"/>
              </a:solidFill>
              <a:latin typeface="Century Gothic"/>
              <a:ea typeface="+mj-ea"/>
              <a:cs typeface="+mj-cs"/>
            </a:endParaRPr>
          </a:p>
          <a:p>
            <a:pPr marL="2743200" lvl="6" indent="0">
              <a:buNone/>
            </a:pPr>
            <a:endParaRPr lang="it-IT" b="1" u="sng" dirty="0" smtClean="0">
              <a:ln w="3175" cmpd="sng">
                <a:noFill/>
              </a:ln>
              <a:solidFill>
                <a:prstClr val="black"/>
              </a:solidFill>
              <a:latin typeface="Century Gothic"/>
              <a:ea typeface="+mj-ea"/>
              <a:cs typeface="+mj-cs"/>
            </a:endParaRPr>
          </a:p>
          <a:p>
            <a:pPr marL="2743200" lvl="6" indent="0">
              <a:buNone/>
            </a:pPr>
            <a:r>
              <a:rPr lang="en-US" b="1" u="sng" dirty="0" smtClean="0"/>
              <a:t>RESULT 3: </a:t>
            </a:r>
            <a:r>
              <a:rPr lang="en-GB" b="1" dirty="0" smtClean="0">
                <a:ln w="3175" cmpd="sng">
                  <a:noFill/>
                </a:ln>
                <a:solidFill>
                  <a:prstClr val="black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Century Gothic"/>
                <a:ea typeface="+mj-ea"/>
                <a:cs typeface="+mj-cs"/>
              </a:rPr>
              <a:t>effective coordination of all activities, agencies and stakeholders involved is ensured</a:t>
            </a:r>
            <a:endParaRPr lang="it-IT" b="1" u="sng" dirty="0">
              <a:ln w="3175" cmpd="sng">
                <a:noFill/>
              </a:ln>
              <a:solidFill>
                <a:prstClr val="black"/>
              </a:solidFill>
              <a:latin typeface="Century Gothic"/>
              <a:ea typeface="+mj-ea"/>
              <a:cs typeface="+mj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06" y="2959423"/>
            <a:ext cx="1850730" cy="1231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" y="419100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4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Overall Framework: critical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issues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prstClr val="black"/>
                </a:solidFill>
              </a:rPr>
              <a:t>Lack of effective </a:t>
            </a:r>
            <a:r>
              <a:rPr lang="en-GB" sz="1600" b="1" dirty="0">
                <a:solidFill>
                  <a:prstClr val="black"/>
                </a:solidFill>
              </a:rPr>
              <a:t>coordination</a:t>
            </a:r>
            <a:r>
              <a:rPr lang="en-GB" sz="1600" dirty="0">
                <a:solidFill>
                  <a:prstClr val="black"/>
                </a:solidFill>
              </a:rPr>
              <a:t> among donors and IPs.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GB" sz="1600" dirty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prstClr val="black"/>
                </a:solidFill>
              </a:rPr>
              <a:t>Lack of clear and relevant </a:t>
            </a:r>
            <a:r>
              <a:rPr lang="en-GB" sz="1600" b="1" dirty="0">
                <a:solidFill>
                  <a:prstClr val="black"/>
                </a:solidFill>
              </a:rPr>
              <a:t>baseline data</a:t>
            </a:r>
            <a:r>
              <a:rPr lang="en-GB" sz="1600" dirty="0">
                <a:solidFill>
                  <a:prstClr val="black"/>
                </a:solidFill>
              </a:rPr>
              <a:t>: these data are central to monitor and assess the EU projects.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GB" sz="1600" dirty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prstClr val="black"/>
                </a:solidFill>
              </a:rPr>
              <a:t>Field data and project reporting with no or not clear reference to </a:t>
            </a:r>
            <a:r>
              <a:rPr lang="en-GB" sz="1600" b="1" dirty="0">
                <a:solidFill>
                  <a:prstClr val="black"/>
                </a:solidFill>
              </a:rPr>
              <a:t>locations</a:t>
            </a:r>
            <a:r>
              <a:rPr lang="en-GB" sz="1600" dirty="0">
                <a:solidFill>
                  <a:prstClr val="black"/>
                </a:solidFill>
              </a:rPr>
              <a:t>.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GB" sz="1600" dirty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prstClr val="black"/>
                </a:solidFill>
              </a:rPr>
              <a:t>Data are not collected </a:t>
            </a:r>
            <a:r>
              <a:rPr lang="en-GB" sz="1600" b="1" dirty="0">
                <a:solidFill>
                  <a:prstClr val="black"/>
                </a:solidFill>
              </a:rPr>
              <a:t>regularly</a:t>
            </a:r>
            <a:r>
              <a:rPr lang="en-GB" sz="1600" dirty="0">
                <a:solidFill>
                  <a:prstClr val="black"/>
                </a:solidFill>
              </a:rPr>
              <a:t>.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GB" sz="1600" dirty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prstClr val="black"/>
                </a:solidFill>
              </a:rPr>
              <a:t>Logical frameworks need to include </a:t>
            </a:r>
            <a:r>
              <a:rPr lang="en-GB" sz="1600" b="1" dirty="0">
                <a:solidFill>
                  <a:prstClr val="black"/>
                </a:solidFill>
              </a:rPr>
              <a:t>realistic indicators </a:t>
            </a:r>
            <a:r>
              <a:rPr lang="en-GB" sz="1600" dirty="0">
                <a:solidFill>
                  <a:prstClr val="black"/>
                </a:solidFill>
              </a:rPr>
              <a:t>that require projects to capture qualitative information. Indicators should reflect achievements rather than delivery of activities.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it-IT" sz="1600" dirty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prstClr val="black"/>
                </a:solidFill>
              </a:rPr>
              <a:t>Discrepancies in data collection </a:t>
            </a:r>
            <a:r>
              <a:rPr lang="en-GB" sz="1600" b="1" dirty="0">
                <a:solidFill>
                  <a:prstClr val="black"/>
                </a:solidFill>
              </a:rPr>
              <a:t>methods</a:t>
            </a:r>
            <a:r>
              <a:rPr lang="en-GB" sz="1600" dirty="0">
                <a:solidFill>
                  <a:prstClr val="black"/>
                </a:solidFill>
              </a:rPr>
              <a:t>.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it-IT" sz="1600" dirty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prstClr val="black"/>
                </a:solidFill>
              </a:rPr>
              <a:t>Lack of common </a:t>
            </a:r>
            <a:r>
              <a:rPr lang="en-GB" sz="1600" b="1" dirty="0">
                <a:solidFill>
                  <a:prstClr val="black"/>
                </a:solidFill>
              </a:rPr>
              <a:t>market database </a:t>
            </a:r>
            <a:r>
              <a:rPr lang="en-GB" sz="1600" dirty="0">
                <a:solidFill>
                  <a:prstClr val="black"/>
                </a:solidFill>
              </a:rPr>
              <a:t>repository.</a:t>
            </a: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it-IT" sz="1600" dirty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prstClr val="black"/>
                </a:solidFill>
              </a:rPr>
              <a:t>Lack of information about </a:t>
            </a:r>
            <a:r>
              <a:rPr lang="it-IT" sz="1600" b="1" dirty="0">
                <a:solidFill>
                  <a:prstClr val="black"/>
                </a:solidFill>
              </a:rPr>
              <a:t>livestock</a:t>
            </a:r>
            <a:r>
              <a:rPr lang="it-IT" sz="1600" dirty="0">
                <a:solidFill>
                  <a:prstClr val="black"/>
                </a:solidFill>
              </a:rPr>
              <a:t>, </a:t>
            </a:r>
            <a:r>
              <a:rPr lang="it-IT" sz="1600" b="1" dirty="0">
                <a:solidFill>
                  <a:prstClr val="black"/>
                </a:solidFill>
              </a:rPr>
              <a:t>pastoralists</a:t>
            </a:r>
            <a:r>
              <a:rPr lang="it-IT" sz="1600" dirty="0">
                <a:solidFill>
                  <a:prstClr val="black"/>
                </a:solidFill>
              </a:rPr>
              <a:t> livelihood, </a:t>
            </a:r>
            <a:r>
              <a:rPr lang="it-IT" sz="1600" b="1" dirty="0">
                <a:solidFill>
                  <a:prstClr val="black"/>
                </a:solidFill>
              </a:rPr>
              <a:t>mortality</a:t>
            </a:r>
            <a:r>
              <a:rPr lang="it-IT" sz="1600" dirty="0">
                <a:solidFill>
                  <a:prstClr val="black"/>
                </a:solidFill>
              </a:rPr>
              <a:t>, </a:t>
            </a:r>
            <a:r>
              <a:rPr lang="it-IT" sz="1600" b="1" dirty="0">
                <a:solidFill>
                  <a:prstClr val="black"/>
                </a:solidFill>
              </a:rPr>
              <a:t>pastoral production</a:t>
            </a:r>
            <a:r>
              <a:rPr lang="it-IT" sz="1600" dirty="0">
                <a:solidFill>
                  <a:prstClr val="black"/>
                </a:solidFill>
              </a:rPr>
              <a:t>.</a:t>
            </a:r>
            <a:endParaRPr lang="en-GB" sz="1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Imagen 99" descr="La bandera europe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9744" y="6453336"/>
            <a:ext cx="38872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538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SYSTEM BASIC CHARACTERISTICS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Web based</a:t>
            </a:r>
          </a:p>
          <a:p>
            <a:pPr>
              <a:buFont typeface="Wingdings" panose="05000000000000000000" pitchFamily="2" charset="2"/>
              <a:buChar char="q"/>
            </a:pP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Compulsory for all EU-funded projects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Open to all other donors and agencies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Devoted to resilience/RD initiatives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GB" dirty="0"/>
          </a:p>
        </p:txBody>
      </p:sp>
      <p:pic>
        <p:nvPicPr>
          <p:cNvPr id="4" name="Imagen 99" descr="La bandera europe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9744" y="6453336"/>
            <a:ext cx="38872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426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99" descr="La bandera europe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9744" y="6453336"/>
            <a:ext cx="38872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746303"/>
              </p:ext>
            </p:extLst>
          </p:nvPr>
        </p:nvGraphicFramePr>
        <p:xfrm>
          <a:off x="533400" y="454953"/>
          <a:ext cx="8305800" cy="5984918"/>
        </p:xfrm>
        <a:graphic>
          <a:graphicData uri="http://schemas.openxmlformats.org/drawingml/2006/table">
            <a:tbl>
              <a:tblPr/>
              <a:tblGrid>
                <a:gridCol w="180015"/>
                <a:gridCol w="1237998"/>
                <a:gridCol w="271602"/>
                <a:gridCol w="325290"/>
                <a:gridCol w="445300"/>
                <a:gridCol w="445300"/>
                <a:gridCol w="2097017"/>
                <a:gridCol w="3303278"/>
              </a:tblGrid>
              <a:tr h="122759">
                <a:tc rowSpan="19">
                  <a:txBody>
                    <a:bodyPr/>
                    <a:lstStyle/>
                    <a:p>
                      <a:pPr algn="ctr" fontAlgn="ctr"/>
                      <a:r>
                        <a:rPr lang="en-GB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1st - WEB FORM</a:t>
                      </a:r>
                    </a:p>
                  </a:txBody>
                  <a:tcPr marL="2636" marR="2636" marT="2636" marB="0" vert="vert27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Reporting currency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currency (ANY)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Main currency used in the financial report.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26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 title and number (# assigned by donor)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Acronym 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number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Please indicate the Acronym project and the Contract number assigned by the donor.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 OF DONOR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name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 of your donor 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9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Who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626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 OF ORGANIZATION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name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organization type (NGOs, UN, Private, etc.</a:t>
                      </a: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 of your organization (which signed the agreement with the Donor)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9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 OF IMPLEMENTING PARTNER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name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organization type (NGOs, UN, Private, etc.</a:t>
                      </a: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 of your implementing partner, if you are not implementing the activities in this village yourself (co-applicant, sub grant partner, etc), 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Partner Info: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ORGANIZATION CONTACT PERSON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name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 of the FSL-C focal point in your organization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ORGANIZATION CONTACT PERSON EMAIL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email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7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ORGANIZATION CONTACT PERSON TELEPHONE NUMBER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Mobile number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 IT PART OF HRP?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yes/not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 or not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300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Improved Livelihoods or food assistance intervention? 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Improved Livelihoods / food assistance intervention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chose one of the two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Where 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626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VILLAGE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name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name according to the last Governament resolution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VILLAGE coordinates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Latitude, es: 04°51'.18.4"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Longitude, es: 31°35'.9.5"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Format in DMS  - DD°MM'.SS.S" -  (collected directly in the village or from the map) 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BOMA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name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name according to the last Governament resolution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PAYAM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name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name according to the last Governament resolution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COUNTY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name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name according to the last Governament resolution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STATE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name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Current name according to the last Governament resolution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94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vert="vert27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48">
                <a:tc rowSpan="31">
                  <a:txBody>
                    <a:bodyPr/>
                    <a:lstStyle/>
                    <a:p>
                      <a:pPr algn="ctr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2nd  WEB FORM</a:t>
                      </a:r>
                    </a:p>
                  </a:txBody>
                  <a:tcPr marL="2636" marR="2636" marT="2636" marB="0" vert="vert27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What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721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RESULTS DESCRIPTION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narrative description 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very short description of the results which are intended to be achieved in the Village/boma: 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79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Activity 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(CAMP dev theme)   (*)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(CAMP Sub-sector)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Services: Training/extension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Works &amp; Supplies (seeds, tools, drugs, animals, others) </a:t>
                      </a:r>
                      <a:b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value in the currency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% of completion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Provide HERE a short description regarding Works and Supplies (to be completed by the organization)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1298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Unconditional Food Assistance 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(i) RR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Cross-cutting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Indicate here the total value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description of the supplies, General Food Distribution (GFD) relief food 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Unconditional Cash Transfers are in the forms of Cash disbursement to meet nutritional needs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(i) RR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Cross-cutting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Indicate here the total value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description of the supplies, e.g. milling vouchers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Major public works: Markets and feeder roads building or rehabilitation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(i) RR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Cross-cutting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 or not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Indicate here the total value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description of the supplies and works 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DRR and Natural Resource Management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(i) RR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Forestry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 or not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Indicate here the total value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description of the supplies and works 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Rainfed cropping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(ii) FS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Crop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 or not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Indicate here the total value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describe the items  (to be) distributed to increase production: seeds, tools,  etc.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Animal traction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(ii) FS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Crop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 or not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Indicate here the total value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 above for ox-ploughs, others ...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Seed production/multiplication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(ii) FS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Crop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 or not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Indicate here the total value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foundation (or selected) seeds, tools, other materials (mention here)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Horticulture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(ii) FS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Crop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 or not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Indicate here the total value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inputs, irrigation equipment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Vaccination/treatments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(ii) FS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Livestock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 or not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Indicate here the total value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 of  vaccination and treatments, others releted  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Post-harvest, value chain, markets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(iii) EG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Crop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 or not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Indicate here the total value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 of  supplies and/or works for post-harvest lost, storing, transport, processing, marketing, etc.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Bovine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(iii) EG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Livestock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 or not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Indicate here the total value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 of livestock provided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Shoats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(iii) EG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Livestock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 or not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Indicate here the total value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 of livestock provided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Poultry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(iii) EG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Livestock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 or not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Indicate here the total value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description of the supplies and works 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Fishing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(iii) EG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Fisheries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 or not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Indicate here the total value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 of fishing tools, feed, fingerlings, excavation of small ponds, other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sector support/agro dealers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(iii) EG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 or not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Indicate here the total value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description of the supplies and works 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VSLA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(iii) EG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 or not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Indicate here the total value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 box, other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Conditioned Cash  or Food transfer/job creation (with exclusion of major public works)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(iii) EG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 or not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Indicate here the total value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Food or Cash, type of job 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Major public works: Markets and feeder roads maintenance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(iii) EG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Cross-cutting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 or not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Indicate here the total value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description of the supplies and works 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literacy/numeracy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(v) ID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 or not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Indicate here the total value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description of the supplies and works 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others: 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Specify any others activities (including education, health, peace building project, etc.)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specify other 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 or not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Indicate here the total value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specify other 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 or not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Indicate here the total value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TOTAL INVESTMENT IN THE VILLAGE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ABOVE SUM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 Whom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227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Target groups  (groups/entities who will directly benefit from the action..)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Narrative description 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(IDPs, Refugees, Host Community,  Returnees, cattle keeper communities,  mix )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NUMBER OF HOUSEHOLDS TARGETED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Number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number of HH reached (if activity reported in HH)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NUMBER OF INDIVIDUALS TARGETED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Number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number of individuals. This will be Households X 6 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MALE TARGETED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Number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male beneficiaries above 18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94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vert="vert27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FEMALE TARGETED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Number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famele beneficiaries above 18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7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vert="vert27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When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6267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vert="vert27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Planned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 or not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Activity life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7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vert="vert27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Completed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 or not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Activity life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7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vert="vert27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Ongoing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 or not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Activity life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7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vert="vert27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ACTIVITY START DATE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yyyy-mm-dd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Activity life (Indicate the start and end date of the activity (NOT the start and end dates of the project)) 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7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vert="vert27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ACTIVITY END DATE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yyyy-mm-dd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Activity life (Indicate the start and end date of the activity (NOT the start and end dates of the project)) 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7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vert="vert27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REPORTING MONTH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yyyy-mm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636" marR="2636" marT="26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Activity life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94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vert="vert27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HYPERLINK TO RELEVANT REPORT</a:t>
                      </a:r>
                    </a:p>
                  </a:txBody>
                  <a:tcPr marL="2636" marR="2636" marT="2636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400" b="0" i="0" u="sng" strike="noStrike">
                          <a:solidFill>
                            <a:srgbClr val="0070C0"/>
                          </a:solidFill>
                          <a:effectLst/>
                          <a:latin typeface="Calibri"/>
                        </a:rPr>
                        <a:t>Hyperlink 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make the relevant report available in the web and link it here</a:t>
                      </a:r>
                    </a:p>
                  </a:txBody>
                  <a:tcPr marL="2636" marR="2636" marT="2636" marB="0" anchor="ctr">
                    <a:lnL>
                      <a:noFill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48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99" descr="La bandera europe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9744" y="6453336"/>
            <a:ext cx="38872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</p:nvPr>
        </p:nvGraphicFramePr>
        <p:xfrm>
          <a:off x="457199" y="1542751"/>
          <a:ext cx="8229602" cy="3269260"/>
        </p:xfrm>
        <a:graphic>
          <a:graphicData uri="http://schemas.openxmlformats.org/drawingml/2006/table">
            <a:tbl>
              <a:tblPr/>
              <a:tblGrid>
                <a:gridCol w="1013498"/>
                <a:gridCol w="1013498"/>
                <a:gridCol w="613890"/>
                <a:gridCol w="613890"/>
                <a:gridCol w="411191"/>
                <a:gridCol w="428564"/>
                <a:gridCol w="440147"/>
                <a:gridCol w="341694"/>
                <a:gridCol w="341694"/>
                <a:gridCol w="388025"/>
                <a:gridCol w="839755"/>
                <a:gridCol w="671804"/>
                <a:gridCol w="1111952"/>
              </a:tblGrid>
              <a:tr h="420276">
                <a:tc rowSpan="22">
                  <a:txBody>
                    <a:bodyPr/>
                    <a:lstStyle/>
                    <a:p>
                      <a:pPr algn="ctr" fontAlgn="ctr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3rd - WEB FORM</a:t>
                      </a:r>
                    </a:p>
                  </a:txBody>
                  <a:tcPr marL="3910" marR="3910" marT="391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 of villages in the Boma</a:t>
                      </a:r>
                    </a:p>
                  </a:txBody>
                  <a:tcPr marL="3910" marR="3910" marT="3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of households</a:t>
                      </a:r>
                    </a:p>
                  </a:txBody>
                  <a:tcPr marL="3910" marR="3910" marT="3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population</a:t>
                      </a:r>
                    </a:p>
                  </a:txBody>
                  <a:tcPr marL="3910" marR="3910" marT="3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male </a:t>
                      </a:r>
                    </a:p>
                  </a:txBody>
                  <a:tcPr marL="3910" marR="3910" marT="3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female</a:t>
                      </a:r>
                    </a:p>
                  </a:txBody>
                  <a:tcPr marL="3910" marR="3910" marT="3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Children &lt;5</a:t>
                      </a:r>
                      <a:b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years</a:t>
                      </a:r>
                    </a:p>
                  </a:txBody>
                  <a:tcPr marL="3910" marR="3910" marT="3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Population in  cattle camps</a:t>
                      </a:r>
                    </a:p>
                  </a:txBody>
                  <a:tcPr marL="3910" marR="3910" marT="3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Internally</a:t>
                      </a:r>
                      <a:b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displaced</a:t>
                      </a:r>
                      <a:b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persons</a:t>
                      </a:r>
                    </a:p>
                  </a:txBody>
                  <a:tcPr marL="3910" marR="3910" marT="3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Ethnic group and languages spoken</a:t>
                      </a:r>
                    </a:p>
                  </a:txBody>
                  <a:tcPr marL="3910" marR="3910" marT="3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 of settlement (like village, POC, refugee camps etc.)</a:t>
                      </a:r>
                    </a:p>
                  </a:txBody>
                  <a:tcPr marL="3910" marR="3910" marT="3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 on accessibility:  seasonality, security </a:t>
                      </a:r>
                    </a:p>
                  </a:txBody>
                  <a:tcPr marL="3910" marR="3910" marT="3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Types of terrain:swamp land, bush/ forest, river island etc..</a:t>
                      </a:r>
                    </a:p>
                  </a:txBody>
                  <a:tcPr marL="3910" marR="3910" marT="39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938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73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38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Closest Key facilities</a:t>
                      </a:r>
                    </a:p>
                  </a:txBody>
                  <a:tcPr marL="3910" marR="3910" marT="3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Given name</a:t>
                      </a:r>
                    </a:p>
                  </a:txBody>
                  <a:tcPr marL="3910" marR="3910" marT="3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Latitude</a:t>
                      </a:r>
                    </a:p>
                  </a:txBody>
                  <a:tcPr marL="3910" marR="3910" marT="3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Longitude</a:t>
                      </a:r>
                    </a:p>
                  </a:txBody>
                  <a:tcPr marL="3910" marR="3910" marT="3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Notes</a:t>
                      </a:r>
                    </a:p>
                  </a:txBody>
                  <a:tcPr marL="3910" marR="3910" marT="3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8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School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 and working conditions</a:t>
                      </a:r>
                    </a:p>
                  </a:txBody>
                  <a:tcPr marL="3910" marR="3910" marT="39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8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Community Health Centres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 and working conditions</a:t>
                      </a:r>
                    </a:p>
                  </a:txBody>
                  <a:tcPr marL="3910" marR="3910" marT="39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8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 and working conditions</a:t>
                      </a:r>
                    </a:p>
                  </a:txBody>
                  <a:tcPr marL="3910" marR="3910" marT="39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8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Markets (serving more villages)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 and working conditions</a:t>
                      </a:r>
                    </a:p>
                  </a:txBody>
                  <a:tcPr marL="3910" marR="3910" marT="39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8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relevant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 and working conditions</a:t>
                      </a:r>
                    </a:p>
                  </a:txBody>
                  <a:tcPr marL="3910" marR="3910" marT="39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8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relevant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 and working conditions</a:t>
                      </a:r>
                    </a:p>
                  </a:txBody>
                  <a:tcPr marL="3910" marR="3910" marT="39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9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Recurrent type of shocks affecting the project area (village) which may prevent the achievement  of the results</a:t>
                      </a:r>
                    </a:p>
                  </a:txBody>
                  <a:tcPr marL="3910" marR="3910" marT="3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Description (max 3 words)</a:t>
                      </a:r>
                    </a:p>
                  </a:txBody>
                  <a:tcPr marL="3910" marR="3910" marT="3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during last 12 months</a:t>
                      </a:r>
                    </a:p>
                  </a:txBody>
                  <a:tcPr marL="3910" marR="3910" marT="3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during the project life</a:t>
                      </a:r>
                    </a:p>
                  </a:txBody>
                  <a:tcPr marL="3910" marR="3910" marT="3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Notes (inpact on the village's population and on the project.</a:t>
                      </a:r>
                    </a:p>
                  </a:txBody>
                  <a:tcPr marL="3910" marR="3910" marT="39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8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Flood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8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Clashes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8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others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910" marR="3910" marT="391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8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910" marR="3910" marT="39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23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45820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050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1462</Words>
  <Application>Microsoft Office PowerPoint</Application>
  <PresentationFormat>Affichage à l'écran (4:3)</PresentationFormat>
  <Paragraphs>528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EU TA MAPPING SYSTEM: A COORDINATION TOOL</vt:lpstr>
      <vt:lpstr>EXPECTED RESULTS</vt:lpstr>
      <vt:lpstr>Overall Framework: critical issues</vt:lpstr>
      <vt:lpstr>SYSTEM BASIC CHARACTERISTICS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Gvolpe</dc:creator>
  <cp:lastModifiedBy>Gvolpe</cp:lastModifiedBy>
  <cp:revision>14</cp:revision>
  <dcterms:created xsi:type="dcterms:W3CDTF">2017-09-21T13:13:46Z</dcterms:created>
  <dcterms:modified xsi:type="dcterms:W3CDTF">2018-03-26T06:05:59Z</dcterms:modified>
</cp:coreProperties>
</file>