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  <p:sldMasterId id="2147483692" r:id="rId5"/>
  </p:sldMasterIdLst>
  <p:notesMasterIdLst>
    <p:notesMasterId r:id="rId22"/>
  </p:notesMasterIdLst>
  <p:handoutMasterIdLst>
    <p:handoutMasterId r:id="rId23"/>
  </p:handoutMasterIdLst>
  <p:sldIdLst>
    <p:sldId id="279" r:id="rId6"/>
    <p:sldId id="321" r:id="rId7"/>
    <p:sldId id="322" r:id="rId8"/>
    <p:sldId id="299" r:id="rId9"/>
    <p:sldId id="319" r:id="rId10"/>
    <p:sldId id="310" r:id="rId11"/>
    <p:sldId id="314" r:id="rId12"/>
    <p:sldId id="309" r:id="rId13"/>
    <p:sldId id="313" r:id="rId14"/>
    <p:sldId id="320" r:id="rId15"/>
    <p:sldId id="318" r:id="rId16"/>
    <p:sldId id="316" r:id="rId17"/>
    <p:sldId id="315" r:id="rId18"/>
    <p:sldId id="317" r:id="rId19"/>
    <p:sldId id="312" r:id="rId20"/>
    <p:sldId id="30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43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D41B66"/>
    <a:srgbClr val="A23E97"/>
    <a:srgbClr val="EF7822"/>
    <a:srgbClr val="A14F0C"/>
    <a:srgbClr val="007C76"/>
    <a:srgbClr val="E8E5D3"/>
    <a:srgbClr val="00B5AD"/>
    <a:srgbClr val="00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5" autoAdjust="0"/>
    <p:restoredTop sz="95501" autoAdjust="0"/>
  </p:normalViewPr>
  <p:slideViewPr>
    <p:cSldViewPr>
      <p:cViewPr varScale="1">
        <p:scale>
          <a:sx n="84" d="100"/>
          <a:sy n="84" d="100"/>
        </p:scale>
        <p:origin x="1872" y="96"/>
      </p:cViewPr>
      <p:guideLst>
        <p:guide orient="horz" pos="1843"/>
        <p:guide pos="2904"/>
      </p:guideLst>
    </p:cSldViewPr>
  </p:slideViewPr>
  <p:outlineViewPr>
    <p:cViewPr>
      <p:scale>
        <a:sx n="33" d="100"/>
        <a:sy n="33" d="100"/>
      </p:scale>
      <p:origin x="0" y="-2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6" d="100"/>
        <a:sy n="29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B6738-C68C-4A69-8036-6D582FDF118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4C9F2B8-B36F-4A90-86A8-00ED75BD5D3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E" b="1" dirty="0" smtClean="0"/>
            <a:t>The Sudd Institute</a:t>
          </a:r>
        </a:p>
      </dgm:t>
    </dgm:pt>
    <dgm:pt modelId="{8A7544A0-6A6D-495C-B1A2-C016B6761402}" type="parTrans" cxnId="{2895F90B-F195-4346-83B5-D4E4F5BB19B1}">
      <dgm:prSet/>
      <dgm:spPr/>
      <dgm:t>
        <a:bodyPr/>
        <a:lstStyle/>
        <a:p>
          <a:endParaRPr lang="en-IE"/>
        </a:p>
      </dgm:t>
    </dgm:pt>
    <dgm:pt modelId="{899054B0-65AA-44E1-9B9B-40EF6A3FBADB}" type="sibTrans" cxnId="{2895F90B-F195-4346-83B5-D4E4F5BB19B1}">
      <dgm:prSet/>
      <dgm:spPr/>
      <dgm:t>
        <a:bodyPr/>
        <a:lstStyle/>
        <a:p>
          <a:endParaRPr lang="en-IE"/>
        </a:p>
      </dgm:t>
    </dgm:pt>
    <dgm:pt modelId="{870F5F53-1931-4981-9BA0-1A742B2AE44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E" b="1" dirty="0" smtClean="0"/>
            <a:t>Concern Worldwide</a:t>
          </a:r>
        </a:p>
      </dgm:t>
    </dgm:pt>
    <dgm:pt modelId="{E325A1D1-3332-4154-97FF-B33B10C6E6B9}" type="parTrans" cxnId="{AFFEB614-0835-4FCF-B2C1-57A4E3030A7A}">
      <dgm:prSet/>
      <dgm:spPr/>
      <dgm:t>
        <a:bodyPr/>
        <a:lstStyle/>
        <a:p>
          <a:endParaRPr lang="en-IE"/>
        </a:p>
      </dgm:t>
    </dgm:pt>
    <dgm:pt modelId="{D8D940D8-BF0B-416D-8647-46AE45D0FFAE}" type="sibTrans" cxnId="{AFFEB614-0835-4FCF-B2C1-57A4E3030A7A}">
      <dgm:prSet/>
      <dgm:spPr/>
      <dgm:t>
        <a:bodyPr/>
        <a:lstStyle/>
        <a:p>
          <a:endParaRPr lang="en-IE"/>
        </a:p>
      </dgm:t>
    </dgm:pt>
    <dgm:pt modelId="{1E417E7B-CE9A-4F98-83EA-382AE256354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IE" b="1" dirty="0" smtClean="0"/>
            <a:t>ACTED </a:t>
          </a:r>
        </a:p>
      </dgm:t>
    </dgm:pt>
    <dgm:pt modelId="{C95E5ECA-3871-4F43-AB3C-89FE6D2D0BAC}" type="sibTrans" cxnId="{524FB98C-9F45-4920-B3AC-FFE2A67CD15C}">
      <dgm:prSet/>
      <dgm:spPr/>
      <dgm:t>
        <a:bodyPr/>
        <a:lstStyle/>
        <a:p>
          <a:endParaRPr lang="en-IE"/>
        </a:p>
      </dgm:t>
    </dgm:pt>
    <dgm:pt modelId="{996BB418-D328-4BEA-A869-45EB845B9E84}" type="parTrans" cxnId="{524FB98C-9F45-4920-B3AC-FFE2A67CD15C}">
      <dgm:prSet/>
      <dgm:spPr/>
      <dgm:t>
        <a:bodyPr/>
        <a:lstStyle/>
        <a:p>
          <a:endParaRPr lang="en-IE"/>
        </a:p>
      </dgm:t>
    </dgm:pt>
    <dgm:pt modelId="{8C3A4D6F-DEA0-4E3C-9170-3530D458840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IE" b="1" dirty="0" smtClean="0"/>
            <a:t>FAO </a:t>
          </a:r>
        </a:p>
      </dgm:t>
    </dgm:pt>
    <dgm:pt modelId="{CF5646F3-5317-4348-B842-82A2CE84F2C9}" type="sibTrans" cxnId="{04117F74-6960-48B7-8257-687EBA58BF2A}">
      <dgm:prSet/>
      <dgm:spPr/>
      <dgm:t>
        <a:bodyPr/>
        <a:lstStyle/>
        <a:p>
          <a:endParaRPr lang="en-IE"/>
        </a:p>
      </dgm:t>
    </dgm:pt>
    <dgm:pt modelId="{AAA9D2C4-C3D5-45B1-8E8C-A651F4C21EDE}" type="parTrans" cxnId="{04117F74-6960-48B7-8257-687EBA58BF2A}">
      <dgm:prSet/>
      <dgm:spPr/>
      <dgm:t>
        <a:bodyPr/>
        <a:lstStyle/>
        <a:p>
          <a:endParaRPr lang="en-IE"/>
        </a:p>
      </dgm:t>
    </dgm:pt>
    <dgm:pt modelId="{6E2473B3-16A3-4520-9D01-50150ED1AFE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IE" b="1" dirty="0" smtClean="0"/>
            <a:t>UNEP</a:t>
          </a:r>
          <a:endParaRPr lang="en-IE" b="1" dirty="0"/>
        </a:p>
      </dgm:t>
    </dgm:pt>
    <dgm:pt modelId="{19A06A37-814C-4156-913D-C03580A72208}" type="parTrans" cxnId="{E074543E-2C89-4A41-B27D-4C663B5451EB}">
      <dgm:prSet/>
      <dgm:spPr/>
      <dgm:t>
        <a:bodyPr/>
        <a:lstStyle/>
        <a:p>
          <a:endParaRPr lang="en-IE"/>
        </a:p>
      </dgm:t>
    </dgm:pt>
    <dgm:pt modelId="{63E002BF-597D-4EAF-9387-E661D7B44070}" type="sibTrans" cxnId="{E074543E-2C89-4A41-B27D-4C663B5451EB}">
      <dgm:prSet/>
      <dgm:spPr/>
      <dgm:t>
        <a:bodyPr/>
        <a:lstStyle/>
        <a:p>
          <a:endParaRPr lang="en-IE"/>
        </a:p>
      </dgm:t>
    </dgm:pt>
    <dgm:pt modelId="{B895457F-709C-43A0-8FCD-F5EE54F8A5DE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SNV</a:t>
          </a:r>
          <a:endParaRPr lang="en-IE" dirty="0"/>
        </a:p>
      </dgm:t>
    </dgm:pt>
    <dgm:pt modelId="{B060D8E1-3AEE-48A5-8DF3-90BB100E30EE}" type="parTrans" cxnId="{789D7A26-88B5-41F7-AD8C-B042490389C6}">
      <dgm:prSet/>
      <dgm:spPr/>
      <dgm:t>
        <a:bodyPr/>
        <a:lstStyle/>
        <a:p>
          <a:endParaRPr lang="en-IE"/>
        </a:p>
      </dgm:t>
    </dgm:pt>
    <dgm:pt modelId="{3CFF37FA-D646-4401-8981-8D816EE58180}" type="sibTrans" cxnId="{789D7A26-88B5-41F7-AD8C-B042490389C6}">
      <dgm:prSet/>
      <dgm:spPr/>
      <dgm:t>
        <a:bodyPr/>
        <a:lstStyle/>
        <a:p>
          <a:endParaRPr lang="en-IE"/>
        </a:p>
      </dgm:t>
    </dgm:pt>
    <dgm:pt modelId="{6D5F9CA1-B3F3-4445-A9BE-990D9C8EDF4F}" type="pres">
      <dgm:prSet presAssocID="{023B6738-C68C-4A69-8036-6D582FDF1187}" presName="compositeShape" presStyleCnt="0">
        <dgm:presLayoutVars>
          <dgm:chMax val="7"/>
          <dgm:dir/>
          <dgm:resizeHandles val="exact"/>
        </dgm:presLayoutVars>
      </dgm:prSet>
      <dgm:spPr/>
    </dgm:pt>
    <dgm:pt modelId="{984CDBE0-33F6-4BF2-BD3A-D277DE323CA6}" type="pres">
      <dgm:prSet presAssocID="{023B6738-C68C-4A69-8036-6D582FDF1187}" presName="wedge1" presStyleLbl="node1" presStyleIdx="0" presStyleCnt="6"/>
      <dgm:spPr/>
      <dgm:t>
        <a:bodyPr/>
        <a:lstStyle/>
        <a:p>
          <a:endParaRPr lang="en-IE"/>
        </a:p>
      </dgm:t>
    </dgm:pt>
    <dgm:pt modelId="{5FA9A6A5-0FB8-4BB6-B213-5AF0DE0FAA2B}" type="pres">
      <dgm:prSet presAssocID="{023B6738-C68C-4A69-8036-6D582FDF1187}" presName="dummy1a" presStyleCnt="0"/>
      <dgm:spPr/>
    </dgm:pt>
    <dgm:pt modelId="{D19D5564-9C14-4000-9451-FF82935A4B24}" type="pres">
      <dgm:prSet presAssocID="{023B6738-C68C-4A69-8036-6D582FDF1187}" presName="dummy1b" presStyleCnt="0"/>
      <dgm:spPr/>
    </dgm:pt>
    <dgm:pt modelId="{710C9780-9730-451E-9DE0-DEFBC6AE4F65}" type="pres">
      <dgm:prSet presAssocID="{023B6738-C68C-4A69-8036-6D582FDF118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CB21367-7CA8-408A-B04D-F6D992CE6000}" type="pres">
      <dgm:prSet presAssocID="{023B6738-C68C-4A69-8036-6D582FDF1187}" presName="wedge2" presStyleLbl="node1" presStyleIdx="1" presStyleCnt="6"/>
      <dgm:spPr/>
      <dgm:t>
        <a:bodyPr/>
        <a:lstStyle/>
        <a:p>
          <a:endParaRPr lang="en-IE"/>
        </a:p>
      </dgm:t>
    </dgm:pt>
    <dgm:pt modelId="{4906C6BA-41D6-4129-994B-59764F5155D8}" type="pres">
      <dgm:prSet presAssocID="{023B6738-C68C-4A69-8036-6D582FDF1187}" presName="dummy2a" presStyleCnt="0"/>
      <dgm:spPr/>
    </dgm:pt>
    <dgm:pt modelId="{8312BE22-6561-4B4C-B353-A5AA6AB4B69D}" type="pres">
      <dgm:prSet presAssocID="{023B6738-C68C-4A69-8036-6D582FDF1187}" presName="dummy2b" presStyleCnt="0"/>
      <dgm:spPr/>
    </dgm:pt>
    <dgm:pt modelId="{C6220AC2-8163-4773-97B8-80FF900D828D}" type="pres">
      <dgm:prSet presAssocID="{023B6738-C68C-4A69-8036-6D582FDF118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A0F6253-84E5-49E5-BA1F-E243178FDBC2}" type="pres">
      <dgm:prSet presAssocID="{023B6738-C68C-4A69-8036-6D582FDF1187}" presName="wedge3" presStyleLbl="node1" presStyleIdx="2" presStyleCnt="6"/>
      <dgm:spPr/>
      <dgm:t>
        <a:bodyPr/>
        <a:lstStyle/>
        <a:p>
          <a:endParaRPr lang="en-IE"/>
        </a:p>
      </dgm:t>
    </dgm:pt>
    <dgm:pt modelId="{7F713738-4009-437A-8785-1FB487406B48}" type="pres">
      <dgm:prSet presAssocID="{023B6738-C68C-4A69-8036-6D582FDF1187}" presName="dummy3a" presStyleCnt="0"/>
      <dgm:spPr/>
    </dgm:pt>
    <dgm:pt modelId="{DD9E3F2F-1931-476E-869B-ED0E31AD5895}" type="pres">
      <dgm:prSet presAssocID="{023B6738-C68C-4A69-8036-6D582FDF1187}" presName="dummy3b" presStyleCnt="0"/>
      <dgm:spPr/>
    </dgm:pt>
    <dgm:pt modelId="{89870400-36A1-42F3-8417-3435D129D86A}" type="pres">
      <dgm:prSet presAssocID="{023B6738-C68C-4A69-8036-6D582FDF118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C5C6FAD-9563-49F6-AA58-2396D2C784A9}" type="pres">
      <dgm:prSet presAssocID="{023B6738-C68C-4A69-8036-6D582FDF1187}" presName="wedge4" presStyleLbl="node1" presStyleIdx="3" presStyleCnt="6"/>
      <dgm:spPr/>
      <dgm:t>
        <a:bodyPr/>
        <a:lstStyle/>
        <a:p>
          <a:endParaRPr lang="en-IE"/>
        </a:p>
      </dgm:t>
    </dgm:pt>
    <dgm:pt modelId="{381234FF-ABE2-4C5C-970B-B30755578867}" type="pres">
      <dgm:prSet presAssocID="{023B6738-C68C-4A69-8036-6D582FDF1187}" presName="dummy4a" presStyleCnt="0"/>
      <dgm:spPr/>
    </dgm:pt>
    <dgm:pt modelId="{DA638C27-3EF6-49E9-8571-BC6DB8664B05}" type="pres">
      <dgm:prSet presAssocID="{023B6738-C68C-4A69-8036-6D582FDF1187}" presName="dummy4b" presStyleCnt="0"/>
      <dgm:spPr/>
    </dgm:pt>
    <dgm:pt modelId="{0B438E09-974E-4B9E-A270-BEF6CAACBDB7}" type="pres">
      <dgm:prSet presAssocID="{023B6738-C68C-4A69-8036-6D582FDF118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80EA44-D9C1-4714-B865-DFF70BA408E4}" type="pres">
      <dgm:prSet presAssocID="{023B6738-C68C-4A69-8036-6D582FDF1187}" presName="wedge5" presStyleLbl="node1" presStyleIdx="4" presStyleCnt="6"/>
      <dgm:spPr/>
      <dgm:t>
        <a:bodyPr/>
        <a:lstStyle/>
        <a:p>
          <a:endParaRPr lang="en-IE"/>
        </a:p>
      </dgm:t>
    </dgm:pt>
    <dgm:pt modelId="{9C8040CD-6784-4AE7-A6D9-B95E4CB9BDE0}" type="pres">
      <dgm:prSet presAssocID="{023B6738-C68C-4A69-8036-6D582FDF1187}" presName="dummy5a" presStyleCnt="0"/>
      <dgm:spPr/>
    </dgm:pt>
    <dgm:pt modelId="{9809BF58-412A-43FE-A210-B33664FA63E7}" type="pres">
      <dgm:prSet presAssocID="{023B6738-C68C-4A69-8036-6D582FDF1187}" presName="dummy5b" presStyleCnt="0"/>
      <dgm:spPr/>
    </dgm:pt>
    <dgm:pt modelId="{5728A046-EA98-4315-BAF7-9A4AD6350DF5}" type="pres">
      <dgm:prSet presAssocID="{023B6738-C68C-4A69-8036-6D582FDF118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3A148E-1407-4D0F-9C66-0646DA27A3CA}" type="pres">
      <dgm:prSet presAssocID="{023B6738-C68C-4A69-8036-6D582FDF1187}" presName="wedge6" presStyleLbl="node1" presStyleIdx="5" presStyleCnt="6"/>
      <dgm:spPr/>
      <dgm:t>
        <a:bodyPr/>
        <a:lstStyle/>
        <a:p>
          <a:endParaRPr lang="en-IE"/>
        </a:p>
      </dgm:t>
    </dgm:pt>
    <dgm:pt modelId="{6BB84053-C873-45E9-8EAD-619D9313BB2F}" type="pres">
      <dgm:prSet presAssocID="{023B6738-C68C-4A69-8036-6D582FDF1187}" presName="dummy6a" presStyleCnt="0"/>
      <dgm:spPr/>
    </dgm:pt>
    <dgm:pt modelId="{045AD83D-7FBF-4150-96E0-0EB91149563E}" type="pres">
      <dgm:prSet presAssocID="{023B6738-C68C-4A69-8036-6D582FDF1187}" presName="dummy6b" presStyleCnt="0"/>
      <dgm:spPr/>
    </dgm:pt>
    <dgm:pt modelId="{55FF9173-4DF8-488A-9C77-655E8B46B2CA}" type="pres">
      <dgm:prSet presAssocID="{023B6738-C68C-4A69-8036-6D582FDF118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03FE053-A74F-4EAB-833F-FD799CB1F697}" type="pres">
      <dgm:prSet presAssocID="{899054B0-65AA-44E1-9B9B-40EF6A3FBADB}" presName="arrowWedge1" presStyleLbl="fgSibTrans2D1" presStyleIdx="0" presStyleCnt="6"/>
      <dgm:spPr/>
    </dgm:pt>
    <dgm:pt modelId="{20BF381E-7A86-4B12-A3C4-5ADE417C8BED}" type="pres">
      <dgm:prSet presAssocID="{3CFF37FA-D646-4401-8981-8D816EE58180}" presName="arrowWedge2" presStyleLbl="fgSibTrans2D1" presStyleIdx="1" presStyleCnt="6"/>
      <dgm:spPr/>
    </dgm:pt>
    <dgm:pt modelId="{9D86C68B-4D70-44F3-8705-EA7B9B7C06AE}" type="pres">
      <dgm:prSet presAssocID="{63E002BF-597D-4EAF-9387-E661D7B44070}" presName="arrowWedge3" presStyleLbl="fgSibTrans2D1" presStyleIdx="2" presStyleCnt="6"/>
      <dgm:spPr/>
    </dgm:pt>
    <dgm:pt modelId="{11EA70B2-71A8-4D2F-9316-AB2033536DD2}" type="pres">
      <dgm:prSet presAssocID="{D8D940D8-BF0B-416D-8647-46AE45D0FFAE}" presName="arrowWedge4" presStyleLbl="fgSibTrans2D1" presStyleIdx="3" presStyleCnt="6"/>
      <dgm:spPr/>
    </dgm:pt>
    <dgm:pt modelId="{BA2DFFC0-C265-4C17-A82B-97DFD0D4DF57}" type="pres">
      <dgm:prSet presAssocID="{C95E5ECA-3871-4F43-AB3C-89FE6D2D0BAC}" presName="arrowWedge5" presStyleLbl="fgSibTrans2D1" presStyleIdx="4" presStyleCnt="6"/>
      <dgm:spPr/>
    </dgm:pt>
    <dgm:pt modelId="{B8D81B58-ABB3-4140-87DD-D73BAE63040A}" type="pres">
      <dgm:prSet presAssocID="{CF5646F3-5317-4348-B842-82A2CE84F2C9}" presName="arrowWedge6" presStyleLbl="fgSibTrans2D1" presStyleIdx="5" presStyleCnt="6"/>
      <dgm:spPr/>
    </dgm:pt>
  </dgm:ptLst>
  <dgm:cxnLst>
    <dgm:cxn modelId="{D0443247-96E2-404C-9A5B-BB5FD4285287}" type="presOf" srcId="{023B6738-C68C-4A69-8036-6D582FDF1187}" destId="{6D5F9CA1-B3F3-4445-A9BE-990D9C8EDF4F}" srcOrd="0" destOrd="0" presId="urn:microsoft.com/office/officeart/2005/8/layout/cycle8"/>
    <dgm:cxn modelId="{789D7A26-88B5-41F7-AD8C-B042490389C6}" srcId="{023B6738-C68C-4A69-8036-6D582FDF1187}" destId="{B895457F-709C-43A0-8FCD-F5EE54F8A5DE}" srcOrd="1" destOrd="0" parTransId="{B060D8E1-3AEE-48A5-8DF3-90BB100E30EE}" sibTransId="{3CFF37FA-D646-4401-8981-8D816EE58180}"/>
    <dgm:cxn modelId="{354A099E-82C8-45D2-BA23-5B561D9F5DF4}" type="presOf" srcId="{6E2473B3-16A3-4520-9D01-50150ED1AFE5}" destId="{5A0F6253-84E5-49E5-BA1F-E243178FDBC2}" srcOrd="0" destOrd="0" presId="urn:microsoft.com/office/officeart/2005/8/layout/cycle8"/>
    <dgm:cxn modelId="{F28E107F-B779-431F-B2F0-E8286B818514}" type="presOf" srcId="{84C9F2B8-B36F-4A90-86A8-00ED75BD5D3A}" destId="{984CDBE0-33F6-4BF2-BD3A-D277DE323CA6}" srcOrd="0" destOrd="0" presId="urn:microsoft.com/office/officeart/2005/8/layout/cycle8"/>
    <dgm:cxn modelId="{38CEAA37-A415-4AF8-8429-90CDA912B450}" type="presOf" srcId="{8C3A4D6F-DEA0-4E3C-9170-3530D4588403}" destId="{963A148E-1407-4D0F-9C66-0646DA27A3CA}" srcOrd="0" destOrd="0" presId="urn:microsoft.com/office/officeart/2005/8/layout/cycle8"/>
    <dgm:cxn modelId="{AFFEB614-0835-4FCF-B2C1-57A4E3030A7A}" srcId="{023B6738-C68C-4A69-8036-6D582FDF1187}" destId="{870F5F53-1931-4981-9BA0-1A742B2AE44A}" srcOrd="3" destOrd="0" parTransId="{E325A1D1-3332-4154-97FF-B33B10C6E6B9}" sibTransId="{D8D940D8-BF0B-416D-8647-46AE45D0FFAE}"/>
    <dgm:cxn modelId="{02B06738-C678-491E-8F4B-FAE1B70F71B7}" type="presOf" srcId="{1E417E7B-CE9A-4F98-83EA-382AE2563548}" destId="{5728A046-EA98-4315-BAF7-9A4AD6350DF5}" srcOrd="1" destOrd="0" presId="urn:microsoft.com/office/officeart/2005/8/layout/cycle8"/>
    <dgm:cxn modelId="{524FB98C-9F45-4920-B3AC-FFE2A67CD15C}" srcId="{023B6738-C68C-4A69-8036-6D582FDF1187}" destId="{1E417E7B-CE9A-4F98-83EA-382AE2563548}" srcOrd="4" destOrd="0" parTransId="{996BB418-D328-4BEA-A869-45EB845B9E84}" sibTransId="{C95E5ECA-3871-4F43-AB3C-89FE6D2D0BAC}"/>
    <dgm:cxn modelId="{04117F74-6960-48B7-8257-687EBA58BF2A}" srcId="{023B6738-C68C-4A69-8036-6D582FDF1187}" destId="{8C3A4D6F-DEA0-4E3C-9170-3530D4588403}" srcOrd="5" destOrd="0" parTransId="{AAA9D2C4-C3D5-45B1-8E8C-A651F4C21EDE}" sibTransId="{CF5646F3-5317-4348-B842-82A2CE84F2C9}"/>
    <dgm:cxn modelId="{8BFF9F41-78FA-4E5A-9186-78FE7346C001}" type="presOf" srcId="{6E2473B3-16A3-4520-9D01-50150ED1AFE5}" destId="{89870400-36A1-42F3-8417-3435D129D86A}" srcOrd="1" destOrd="0" presId="urn:microsoft.com/office/officeart/2005/8/layout/cycle8"/>
    <dgm:cxn modelId="{4E70B6D0-0DD6-4C6A-83D8-66EDFCD814A5}" type="presOf" srcId="{8C3A4D6F-DEA0-4E3C-9170-3530D4588403}" destId="{55FF9173-4DF8-488A-9C77-655E8B46B2CA}" srcOrd="1" destOrd="0" presId="urn:microsoft.com/office/officeart/2005/8/layout/cycle8"/>
    <dgm:cxn modelId="{E0053987-BA5A-45FC-8447-C9CBFD6F804B}" type="presOf" srcId="{B895457F-709C-43A0-8FCD-F5EE54F8A5DE}" destId="{9CB21367-7CA8-408A-B04D-F6D992CE6000}" srcOrd="0" destOrd="0" presId="urn:microsoft.com/office/officeart/2005/8/layout/cycle8"/>
    <dgm:cxn modelId="{CF0BB6C9-1C20-4CEA-8925-9D43AA859339}" type="presOf" srcId="{1E417E7B-CE9A-4F98-83EA-382AE2563548}" destId="{3F80EA44-D9C1-4714-B865-DFF70BA408E4}" srcOrd="0" destOrd="0" presId="urn:microsoft.com/office/officeart/2005/8/layout/cycle8"/>
    <dgm:cxn modelId="{E074543E-2C89-4A41-B27D-4C663B5451EB}" srcId="{023B6738-C68C-4A69-8036-6D582FDF1187}" destId="{6E2473B3-16A3-4520-9D01-50150ED1AFE5}" srcOrd="2" destOrd="0" parTransId="{19A06A37-814C-4156-913D-C03580A72208}" sibTransId="{63E002BF-597D-4EAF-9387-E661D7B44070}"/>
    <dgm:cxn modelId="{7E70148E-F141-4625-B27B-3DA6FD044636}" type="presOf" srcId="{84C9F2B8-B36F-4A90-86A8-00ED75BD5D3A}" destId="{710C9780-9730-451E-9DE0-DEFBC6AE4F65}" srcOrd="1" destOrd="0" presId="urn:microsoft.com/office/officeart/2005/8/layout/cycle8"/>
    <dgm:cxn modelId="{A8D84721-E568-4767-AD92-40B38659BE11}" type="presOf" srcId="{870F5F53-1931-4981-9BA0-1A742B2AE44A}" destId="{AC5C6FAD-9563-49F6-AA58-2396D2C784A9}" srcOrd="0" destOrd="0" presId="urn:microsoft.com/office/officeart/2005/8/layout/cycle8"/>
    <dgm:cxn modelId="{D5BB4EC3-B50D-4515-B100-9E2D6B03DAAC}" type="presOf" srcId="{870F5F53-1931-4981-9BA0-1A742B2AE44A}" destId="{0B438E09-974E-4B9E-A270-BEF6CAACBDB7}" srcOrd="1" destOrd="0" presId="urn:microsoft.com/office/officeart/2005/8/layout/cycle8"/>
    <dgm:cxn modelId="{236A041D-6BB0-4E2D-B900-8D0D7EF5C1E6}" type="presOf" srcId="{B895457F-709C-43A0-8FCD-F5EE54F8A5DE}" destId="{C6220AC2-8163-4773-97B8-80FF900D828D}" srcOrd="1" destOrd="0" presId="urn:microsoft.com/office/officeart/2005/8/layout/cycle8"/>
    <dgm:cxn modelId="{2895F90B-F195-4346-83B5-D4E4F5BB19B1}" srcId="{023B6738-C68C-4A69-8036-6D582FDF1187}" destId="{84C9F2B8-B36F-4A90-86A8-00ED75BD5D3A}" srcOrd="0" destOrd="0" parTransId="{8A7544A0-6A6D-495C-B1A2-C016B6761402}" sibTransId="{899054B0-65AA-44E1-9B9B-40EF6A3FBADB}"/>
    <dgm:cxn modelId="{E0FA6F9A-F584-4F91-A6EE-5173A665EBC4}" type="presParOf" srcId="{6D5F9CA1-B3F3-4445-A9BE-990D9C8EDF4F}" destId="{984CDBE0-33F6-4BF2-BD3A-D277DE323CA6}" srcOrd="0" destOrd="0" presId="urn:microsoft.com/office/officeart/2005/8/layout/cycle8"/>
    <dgm:cxn modelId="{24C92092-9516-499F-854F-F0D20080C927}" type="presParOf" srcId="{6D5F9CA1-B3F3-4445-A9BE-990D9C8EDF4F}" destId="{5FA9A6A5-0FB8-4BB6-B213-5AF0DE0FAA2B}" srcOrd="1" destOrd="0" presId="urn:microsoft.com/office/officeart/2005/8/layout/cycle8"/>
    <dgm:cxn modelId="{F0CD848D-9851-4708-8134-4B2ADE0F92AA}" type="presParOf" srcId="{6D5F9CA1-B3F3-4445-A9BE-990D9C8EDF4F}" destId="{D19D5564-9C14-4000-9451-FF82935A4B24}" srcOrd="2" destOrd="0" presId="urn:microsoft.com/office/officeart/2005/8/layout/cycle8"/>
    <dgm:cxn modelId="{082CF337-CE68-4392-AAB6-4EE78E5A16E1}" type="presParOf" srcId="{6D5F9CA1-B3F3-4445-A9BE-990D9C8EDF4F}" destId="{710C9780-9730-451E-9DE0-DEFBC6AE4F65}" srcOrd="3" destOrd="0" presId="urn:microsoft.com/office/officeart/2005/8/layout/cycle8"/>
    <dgm:cxn modelId="{F8F7C845-29F8-455D-9F76-49340AA4C0BB}" type="presParOf" srcId="{6D5F9CA1-B3F3-4445-A9BE-990D9C8EDF4F}" destId="{9CB21367-7CA8-408A-B04D-F6D992CE6000}" srcOrd="4" destOrd="0" presId="urn:microsoft.com/office/officeart/2005/8/layout/cycle8"/>
    <dgm:cxn modelId="{98656FFD-522D-4E5E-9885-7108096C1880}" type="presParOf" srcId="{6D5F9CA1-B3F3-4445-A9BE-990D9C8EDF4F}" destId="{4906C6BA-41D6-4129-994B-59764F5155D8}" srcOrd="5" destOrd="0" presId="urn:microsoft.com/office/officeart/2005/8/layout/cycle8"/>
    <dgm:cxn modelId="{FA0F8E9A-A278-4499-9B10-779D162DA506}" type="presParOf" srcId="{6D5F9CA1-B3F3-4445-A9BE-990D9C8EDF4F}" destId="{8312BE22-6561-4B4C-B353-A5AA6AB4B69D}" srcOrd="6" destOrd="0" presId="urn:microsoft.com/office/officeart/2005/8/layout/cycle8"/>
    <dgm:cxn modelId="{60373013-0B85-4F90-932B-209E3BA649CB}" type="presParOf" srcId="{6D5F9CA1-B3F3-4445-A9BE-990D9C8EDF4F}" destId="{C6220AC2-8163-4773-97B8-80FF900D828D}" srcOrd="7" destOrd="0" presId="urn:microsoft.com/office/officeart/2005/8/layout/cycle8"/>
    <dgm:cxn modelId="{608C7AD6-F77B-4246-82F7-FFADCABCC34E}" type="presParOf" srcId="{6D5F9CA1-B3F3-4445-A9BE-990D9C8EDF4F}" destId="{5A0F6253-84E5-49E5-BA1F-E243178FDBC2}" srcOrd="8" destOrd="0" presId="urn:microsoft.com/office/officeart/2005/8/layout/cycle8"/>
    <dgm:cxn modelId="{19484CF9-E4D8-444F-AC5E-89E70D8EB088}" type="presParOf" srcId="{6D5F9CA1-B3F3-4445-A9BE-990D9C8EDF4F}" destId="{7F713738-4009-437A-8785-1FB487406B48}" srcOrd="9" destOrd="0" presId="urn:microsoft.com/office/officeart/2005/8/layout/cycle8"/>
    <dgm:cxn modelId="{1BF6B83B-B6EF-414A-98ED-9D7F8A820831}" type="presParOf" srcId="{6D5F9CA1-B3F3-4445-A9BE-990D9C8EDF4F}" destId="{DD9E3F2F-1931-476E-869B-ED0E31AD5895}" srcOrd="10" destOrd="0" presId="urn:microsoft.com/office/officeart/2005/8/layout/cycle8"/>
    <dgm:cxn modelId="{8BEE570F-7B0B-4B12-857F-B8573CE7138A}" type="presParOf" srcId="{6D5F9CA1-B3F3-4445-A9BE-990D9C8EDF4F}" destId="{89870400-36A1-42F3-8417-3435D129D86A}" srcOrd="11" destOrd="0" presId="urn:microsoft.com/office/officeart/2005/8/layout/cycle8"/>
    <dgm:cxn modelId="{403D560E-6F55-42DE-96D7-4D693B090CA4}" type="presParOf" srcId="{6D5F9CA1-B3F3-4445-A9BE-990D9C8EDF4F}" destId="{AC5C6FAD-9563-49F6-AA58-2396D2C784A9}" srcOrd="12" destOrd="0" presId="urn:microsoft.com/office/officeart/2005/8/layout/cycle8"/>
    <dgm:cxn modelId="{7241ADD7-5A04-4961-903C-A1E1E81D0C60}" type="presParOf" srcId="{6D5F9CA1-B3F3-4445-A9BE-990D9C8EDF4F}" destId="{381234FF-ABE2-4C5C-970B-B30755578867}" srcOrd="13" destOrd="0" presId="urn:microsoft.com/office/officeart/2005/8/layout/cycle8"/>
    <dgm:cxn modelId="{AF42AD9E-668F-43D3-9B21-732237B50386}" type="presParOf" srcId="{6D5F9CA1-B3F3-4445-A9BE-990D9C8EDF4F}" destId="{DA638C27-3EF6-49E9-8571-BC6DB8664B05}" srcOrd="14" destOrd="0" presId="urn:microsoft.com/office/officeart/2005/8/layout/cycle8"/>
    <dgm:cxn modelId="{1A585D9C-D687-4564-A63C-C37CDB92826F}" type="presParOf" srcId="{6D5F9CA1-B3F3-4445-A9BE-990D9C8EDF4F}" destId="{0B438E09-974E-4B9E-A270-BEF6CAACBDB7}" srcOrd="15" destOrd="0" presId="urn:microsoft.com/office/officeart/2005/8/layout/cycle8"/>
    <dgm:cxn modelId="{B929C83A-F0C1-4840-9BEB-C1035DDD1A02}" type="presParOf" srcId="{6D5F9CA1-B3F3-4445-A9BE-990D9C8EDF4F}" destId="{3F80EA44-D9C1-4714-B865-DFF70BA408E4}" srcOrd="16" destOrd="0" presId="urn:microsoft.com/office/officeart/2005/8/layout/cycle8"/>
    <dgm:cxn modelId="{2D6CD83C-7E3C-463E-A3D1-7D7E3DEDBE03}" type="presParOf" srcId="{6D5F9CA1-B3F3-4445-A9BE-990D9C8EDF4F}" destId="{9C8040CD-6784-4AE7-A6D9-B95E4CB9BDE0}" srcOrd="17" destOrd="0" presId="urn:microsoft.com/office/officeart/2005/8/layout/cycle8"/>
    <dgm:cxn modelId="{A954FB6E-9AB1-4BB5-96E2-94203935DE99}" type="presParOf" srcId="{6D5F9CA1-B3F3-4445-A9BE-990D9C8EDF4F}" destId="{9809BF58-412A-43FE-A210-B33664FA63E7}" srcOrd="18" destOrd="0" presId="urn:microsoft.com/office/officeart/2005/8/layout/cycle8"/>
    <dgm:cxn modelId="{47E63EB3-840C-4FE6-80F6-E1A432F7D056}" type="presParOf" srcId="{6D5F9CA1-B3F3-4445-A9BE-990D9C8EDF4F}" destId="{5728A046-EA98-4315-BAF7-9A4AD6350DF5}" srcOrd="19" destOrd="0" presId="urn:microsoft.com/office/officeart/2005/8/layout/cycle8"/>
    <dgm:cxn modelId="{A1E104BF-A1C2-4E8E-9C12-3EDA237A217A}" type="presParOf" srcId="{6D5F9CA1-B3F3-4445-A9BE-990D9C8EDF4F}" destId="{963A148E-1407-4D0F-9C66-0646DA27A3CA}" srcOrd="20" destOrd="0" presId="urn:microsoft.com/office/officeart/2005/8/layout/cycle8"/>
    <dgm:cxn modelId="{5E435A67-57D1-4C1B-AB48-8CBC2EF031F2}" type="presParOf" srcId="{6D5F9CA1-B3F3-4445-A9BE-990D9C8EDF4F}" destId="{6BB84053-C873-45E9-8EAD-619D9313BB2F}" srcOrd="21" destOrd="0" presId="urn:microsoft.com/office/officeart/2005/8/layout/cycle8"/>
    <dgm:cxn modelId="{58794D29-9A09-4956-AA91-32CE7FDE2E22}" type="presParOf" srcId="{6D5F9CA1-B3F3-4445-A9BE-990D9C8EDF4F}" destId="{045AD83D-7FBF-4150-96E0-0EB91149563E}" srcOrd="22" destOrd="0" presId="urn:microsoft.com/office/officeart/2005/8/layout/cycle8"/>
    <dgm:cxn modelId="{24519B15-9C3C-4F52-AD9B-F230C842A7F3}" type="presParOf" srcId="{6D5F9CA1-B3F3-4445-A9BE-990D9C8EDF4F}" destId="{55FF9173-4DF8-488A-9C77-655E8B46B2CA}" srcOrd="23" destOrd="0" presId="urn:microsoft.com/office/officeart/2005/8/layout/cycle8"/>
    <dgm:cxn modelId="{AC361958-DADB-4593-8CFD-13343D7F21D2}" type="presParOf" srcId="{6D5F9CA1-B3F3-4445-A9BE-990D9C8EDF4F}" destId="{303FE053-A74F-4EAB-833F-FD799CB1F697}" srcOrd="24" destOrd="0" presId="urn:microsoft.com/office/officeart/2005/8/layout/cycle8"/>
    <dgm:cxn modelId="{09FC143A-5941-4A02-AADD-BC09CA3E06AE}" type="presParOf" srcId="{6D5F9CA1-B3F3-4445-A9BE-990D9C8EDF4F}" destId="{20BF381E-7A86-4B12-A3C4-5ADE417C8BED}" srcOrd="25" destOrd="0" presId="urn:microsoft.com/office/officeart/2005/8/layout/cycle8"/>
    <dgm:cxn modelId="{4ECCDC6D-F1AA-4E33-B8E7-8CF57D0B3FC3}" type="presParOf" srcId="{6D5F9CA1-B3F3-4445-A9BE-990D9C8EDF4F}" destId="{9D86C68B-4D70-44F3-8705-EA7B9B7C06AE}" srcOrd="26" destOrd="0" presId="urn:microsoft.com/office/officeart/2005/8/layout/cycle8"/>
    <dgm:cxn modelId="{7C0C91F4-37F8-481E-8A6A-153A4D016B90}" type="presParOf" srcId="{6D5F9CA1-B3F3-4445-A9BE-990D9C8EDF4F}" destId="{11EA70B2-71A8-4D2F-9316-AB2033536DD2}" srcOrd="27" destOrd="0" presId="urn:microsoft.com/office/officeart/2005/8/layout/cycle8"/>
    <dgm:cxn modelId="{3F1FBD23-3EFD-40AA-9213-62C09B0FF039}" type="presParOf" srcId="{6D5F9CA1-B3F3-4445-A9BE-990D9C8EDF4F}" destId="{BA2DFFC0-C265-4C17-A82B-97DFD0D4DF57}" srcOrd="28" destOrd="0" presId="urn:microsoft.com/office/officeart/2005/8/layout/cycle8"/>
    <dgm:cxn modelId="{25A30756-320A-4EE0-A4E7-ECFCE247F037}" type="presParOf" srcId="{6D5F9CA1-B3F3-4445-A9BE-990D9C8EDF4F}" destId="{B8D81B58-ABB3-4140-87DD-D73BAE63040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CDBE0-33F6-4BF2-BD3A-D277DE323CA6}">
      <dsp:nvSpPr>
        <dsp:cNvPr id="0" name=""/>
        <dsp:cNvSpPr/>
      </dsp:nvSpPr>
      <dsp:spPr>
        <a:xfrm>
          <a:off x="2101152" y="303063"/>
          <a:ext cx="4301325" cy="4301325"/>
        </a:xfrm>
        <a:prstGeom prst="pie">
          <a:avLst>
            <a:gd name="adj1" fmla="val 16200000"/>
            <a:gd name="adj2" fmla="val 198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The Sudd Institute</a:t>
          </a:r>
        </a:p>
      </dsp:txBody>
      <dsp:txXfrm>
        <a:off x="4354227" y="852506"/>
        <a:ext cx="1126537" cy="870506"/>
      </dsp:txXfrm>
    </dsp:sp>
    <dsp:sp modelId="{9CB21367-7CA8-408A-B04D-F6D992CE6000}">
      <dsp:nvSpPr>
        <dsp:cNvPr id="0" name=""/>
        <dsp:cNvSpPr/>
      </dsp:nvSpPr>
      <dsp:spPr>
        <a:xfrm>
          <a:off x="2152358" y="391650"/>
          <a:ext cx="4301325" cy="4301325"/>
        </a:xfrm>
        <a:prstGeom prst="pie">
          <a:avLst>
            <a:gd name="adj1" fmla="val 19800000"/>
            <a:gd name="adj2" fmla="val 18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SNV</a:t>
          </a:r>
          <a:endParaRPr lang="en-IE" sz="1600" kern="1200" dirty="0"/>
        </a:p>
      </dsp:txBody>
      <dsp:txXfrm>
        <a:off x="5071115" y="2132662"/>
        <a:ext cx="1177743" cy="844903"/>
      </dsp:txXfrm>
    </dsp:sp>
    <dsp:sp modelId="{5A0F6253-84E5-49E5-BA1F-E243178FDBC2}">
      <dsp:nvSpPr>
        <dsp:cNvPr id="0" name=""/>
        <dsp:cNvSpPr/>
      </dsp:nvSpPr>
      <dsp:spPr>
        <a:xfrm>
          <a:off x="2101152" y="480236"/>
          <a:ext cx="4301325" cy="4301325"/>
        </a:xfrm>
        <a:prstGeom prst="pie">
          <a:avLst>
            <a:gd name="adj1" fmla="val 1800000"/>
            <a:gd name="adj2" fmla="val 54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UNEP</a:t>
          </a:r>
          <a:endParaRPr lang="en-IE" sz="1600" b="1" kern="1200" dirty="0"/>
        </a:p>
      </dsp:txBody>
      <dsp:txXfrm>
        <a:off x="4354227" y="3387215"/>
        <a:ext cx="1126537" cy="870506"/>
      </dsp:txXfrm>
    </dsp:sp>
    <dsp:sp modelId="{AC5C6FAD-9563-49F6-AA58-2396D2C784A9}">
      <dsp:nvSpPr>
        <dsp:cNvPr id="0" name=""/>
        <dsp:cNvSpPr/>
      </dsp:nvSpPr>
      <dsp:spPr>
        <a:xfrm>
          <a:off x="1998740" y="480236"/>
          <a:ext cx="4301325" cy="4301325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Concern Worldwide</a:t>
          </a:r>
        </a:p>
      </dsp:txBody>
      <dsp:txXfrm>
        <a:off x="2920452" y="3387215"/>
        <a:ext cx="1126537" cy="870506"/>
      </dsp:txXfrm>
    </dsp:sp>
    <dsp:sp modelId="{3F80EA44-D9C1-4714-B865-DFF70BA408E4}">
      <dsp:nvSpPr>
        <dsp:cNvPr id="0" name=""/>
        <dsp:cNvSpPr/>
      </dsp:nvSpPr>
      <dsp:spPr>
        <a:xfrm>
          <a:off x="1947533" y="391650"/>
          <a:ext cx="4301325" cy="4301325"/>
        </a:xfrm>
        <a:prstGeom prst="pie">
          <a:avLst>
            <a:gd name="adj1" fmla="val 9000000"/>
            <a:gd name="adj2" fmla="val 126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ACTED </a:t>
          </a:r>
        </a:p>
      </dsp:txBody>
      <dsp:txXfrm>
        <a:off x="2152358" y="2132662"/>
        <a:ext cx="1177743" cy="844903"/>
      </dsp:txXfrm>
    </dsp:sp>
    <dsp:sp modelId="{963A148E-1407-4D0F-9C66-0646DA27A3CA}">
      <dsp:nvSpPr>
        <dsp:cNvPr id="0" name=""/>
        <dsp:cNvSpPr/>
      </dsp:nvSpPr>
      <dsp:spPr>
        <a:xfrm>
          <a:off x="1998740" y="303063"/>
          <a:ext cx="4301325" cy="4301325"/>
        </a:xfrm>
        <a:prstGeom prst="pie">
          <a:avLst>
            <a:gd name="adj1" fmla="val 126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FAO </a:t>
          </a:r>
        </a:p>
      </dsp:txBody>
      <dsp:txXfrm>
        <a:off x="2920452" y="852506"/>
        <a:ext cx="1126537" cy="870506"/>
      </dsp:txXfrm>
    </dsp:sp>
    <dsp:sp modelId="{303FE053-A74F-4EAB-833F-FD799CB1F697}">
      <dsp:nvSpPr>
        <dsp:cNvPr id="0" name=""/>
        <dsp:cNvSpPr/>
      </dsp:nvSpPr>
      <dsp:spPr>
        <a:xfrm>
          <a:off x="1834723" y="36790"/>
          <a:ext cx="4833870" cy="483387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F381E-7A86-4B12-A3C4-5ADE417C8BED}">
      <dsp:nvSpPr>
        <dsp:cNvPr id="0" name=""/>
        <dsp:cNvSpPr/>
      </dsp:nvSpPr>
      <dsp:spPr>
        <a:xfrm>
          <a:off x="1885929" y="125377"/>
          <a:ext cx="4833870" cy="483387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6C68B-4D70-44F3-8705-EA7B9B7C06AE}">
      <dsp:nvSpPr>
        <dsp:cNvPr id="0" name=""/>
        <dsp:cNvSpPr/>
      </dsp:nvSpPr>
      <dsp:spPr>
        <a:xfrm>
          <a:off x="1834723" y="213964"/>
          <a:ext cx="4833870" cy="483387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A70B2-71A8-4D2F-9316-AB2033536DD2}">
      <dsp:nvSpPr>
        <dsp:cNvPr id="0" name=""/>
        <dsp:cNvSpPr/>
      </dsp:nvSpPr>
      <dsp:spPr>
        <a:xfrm>
          <a:off x="1732624" y="213964"/>
          <a:ext cx="4833870" cy="483387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DFFC0-C265-4C17-A82B-97DFD0D4DF57}">
      <dsp:nvSpPr>
        <dsp:cNvPr id="0" name=""/>
        <dsp:cNvSpPr/>
      </dsp:nvSpPr>
      <dsp:spPr>
        <a:xfrm>
          <a:off x="1681418" y="125377"/>
          <a:ext cx="4833870" cy="483387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81B58-ABB3-4140-87DD-D73BAE63040A}">
      <dsp:nvSpPr>
        <dsp:cNvPr id="0" name=""/>
        <dsp:cNvSpPr/>
      </dsp:nvSpPr>
      <dsp:spPr>
        <a:xfrm>
          <a:off x="1732624" y="36790"/>
          <a:ext cx="4833870" cy="483387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B1C8-1D43-ED44-9160-E60EDD9D824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D0BDD-AEF8-3B43-9712-A6AD8C63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4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A6721F9-5755-7046-82BC-2785156EF7C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109C4A8-DC41-BE44-9C68-E39E2023E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8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i="1" dirty="0" smtClean="0"/>
              <a:t>Financing Recovery for Resilience </a:t>
            </a:r>
            <a:r>
              <a:rPr lang="en-US" dirty="0" smtClean="0">
                <a:solidFill>
                  <a:schemeClr val="bg1"/>
                </a:solidFill>
              </a:rPr>
              <a:t>(Adapted from UNDP, 2014)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Bayat-Renoux</a:t>
            </a:r>
            <a:r>
              <a:rPr lang="fr-FR" dirty="0" smtClean="0">
                <a:solidFill>
                  <a:schemeClr val="bg1"/>
                </a:solidFill>
              </a:rPr>
              <a:t>, F., &amp; </a:t>
            </a:r>
            <a:r>
              <a:rPr lang="fr-FR" dirty="0" err="1" smtClean="0">
                <a:solidFill>
                  <a:schemeClr val="bg1"/>
                </a:solidFill>
              </a:rPr>
              <a:t>Glemarec</a:t>
            </a:r>
            <a:r>
              <a:rPr lang="fr-FR" dirty="0" smtClean="0">
                <a:solidFill>
                  <a:schemeClr val="bg1"/>
                </a:solidFill>
              </a:rPr>
              <a:t>, Y. 2014.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i="1" dirty="0" smtClean="0"/>
              <a:t>Enhancing the coverage, capitalization and coherence of pooled financing mechanisms for recovery to strengthen synergies between humanitarian, development and climate finance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UNDP </a:t>
            </a:r>
            <a:r>
              <a:rPr lang="en-IE" dirty="0" err="1" smtClean="0"/>
              <a:t>Pg</a:t>
            </a:r>
            <a:r>
              <a:rPr lang="en-IE" dirty="0" smtClean="0"/>
              <a:t> 17.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AC962-CDE4-A240-B576-3F31D39135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r>
              <a:rPr lang="en-US" baseline="0" dirty="0" smtClean="0"/>
              <a:t> and collective action – seed contribution, granary construction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C4A8-DC41-BE44-9C68-E39E2023EB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r>
              <a:rPr lang="en-US" baseline="0" dirty="0" smtClean="0"/>
              <a:t> and collective action – seed contribution, granary construction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C4A8-DC41-BE44-9C68-E39E2023EB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ustin/Desktop/Concern%20PPT/Cover%207.wmf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ustin/Desktop/Concern%20PPT/Background_Panel_Green&amp;Biscuit.wmf" TargetMode="External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Macintosh%20HD/Users/Austin/%E2%80%A2%20Current/Concern%20PPT/concern_logo.wmf" TargetMode="Externa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Macintosh%20HD/Users/Austin/%E2%80%A2%20Current/Concern%20PPT/concern_logo.wmf" TargetMode="External"/><Relationship Id="rId5" Type="http://schemas.openxmlformats.org/officeDocument/2006/relationships/image" Target="../media/image3.wmf"/><Relationship Id="rId4" Type="http://schemas.openxmlformats.org/officeDocument/2006/relationships/image" Target="file://localhost/Users/Austin/Desktop/Concern%20PPT/Background_Panel_Green&amp;Biscuit.wmf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Macintosh%20HD/Users/Austin/%E2%80%A2%20Current/Concern%20PPT/concern_logo.wmf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 7.wmf" descr="/Users/Austin/Desktop/Concern PPT/Cover 7.wmf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8674100" cy="6324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635896" y="5301208"/>
            <a:ext cx="3384177" cy="4325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ga-IE" sz="1600" kern="12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>
              <a:defRPr lang="ga-IE" sz="1600" kern="12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896" y="4365104"/>
            <a:ext cx="4536504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lang="ga-IE" sz="2000" kern="12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ga-IE" sz="2000" b="1" kern="12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>
              <a:buFontTx/>
              <a:buNone/>
              <a:defRPr lang="ga-IE" sz="1600" kern="12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35896" y="4725144"/>
            <a:ext cx="4536504" cy="3603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ga-IE" sz="2000" b="1" kern="12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07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3995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456661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32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69983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4pPr>
            <a:lvl5pPr marL="1826644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5pPr>
            <a:lvl6pPr marL="2283305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6pPr>
            <a:lvl7pPr marL="2739965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7pPr>
            <a:lvl8pPr marL="3196626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8pPr>
            <a:lvl9pPr marL="3653288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7"/>
            </a:lvl1pPr>
            <a:lvl2pPr>
              <a:defRPr sz="2397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797"/>
            </a:lvl1pPr>
            <a:lvl2pPr>
              <a:defRPr sz="2397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6661" indent="0">
              <a:buNone/>
              <a:defRPr sz="1998" b="1"/>
            </a:lvl2pPr>
            <a:lvl3pPr marL="913322" indent="0">
              <a:buNone/>
              <a:defRPr sz="1798" b="1"/>
            </a:lvl3pPr>
            <a:lvl4pPr marL="1369983" indent="0">
              <a:buNone/>
              <a:defRPr sz="1598" b="1"/>
            </a:lvl4pPr>
            <a:lvl5pPr marL="1826644" indent="0">
              <a:buNone/>
              <a:defRPr sz="1598" b="1"/>
            </a:lvl5pPr>
            <a:lvl6pPr marL="2283305" indent="0">
              <a:buNone/>
              <a:defRPr sz="1598" b="1"/>
            </a:lvl6pPr>
            <a:lvl7pPr marL="2739965" indent="0">
              <a:buNone/>
              <a:defRPr sz="1598" b="1"/>
            </a:lvl7pPr>
            <a:lvl8pPr marL="3196626" indent="0">
              <a:buNone/>
              <a:defRPr sz="1598" b="1"/>
            </a:lvl8pPr>
            <a:lvl9pPr marL="3653288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7"/>
            </a:lvl1pPr>
            <a:lvl2pPr>
              <a:defRPr sz="1998"/>
            </a:lvl2pPr>
            <a:lvl3pPr>
              <a:defRPr sz="17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6661" indent="0">
              <a:buNone/>
              <a:defRPr sz="1998" b="1"/>
            </a:lvl2pPr>
            <a:lvl3pPr marL="913322" indent="0">
              <a:buNone/>
              <a:defRPr sz="1798" b="1"/>
            </a:lvl3pPr>
            <a:lvl4pPr marL="1369983" indent="0">
              <a:buNone/>
              <a:defRPr sz="1598" b="1"/>
            </a:lvl4pPr>
            <a:lvl5pPr marL="1826644" indent="0">
              <a:buNone/>
              <a:defRPr sz="1598" b="1"/>
            </a:lvl5pPr>
            <a:lvl6pPr marL="2283305" indent="0">
              <a:buNone/>
              <a:defRPr sz="1598" b="1"/>
            </a:lvl6pPr>
            <a:lvl7pPr marL="2739965" indent="0">
              <a:buNone/>
              <a:defRPr sz="1598" b="1"/>
            </a:lvl7pPr>
            <a:lvl8pPr marL="3196626" indent="0">
              <a:buNone/>
              <a:defRPr sz="1598" b="1"/>
            </a:lvl8pPr>
            <a:lvl9pPr marL="3653288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7"/>
            </a:lvl1pPr>
            <a:lvl2pPr>
              <a:defRPr sz="1998"/>
            </a:lvl2pPr>
            <a:lvl3pPr>
              <a:defRPr sz="17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0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8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4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96"/>
            </a:lvl1pPr>
            <a:lvl2pPr>
              <a:defRPr sz="2797"/>
            </a:lvl2pPr>
            <a:lvl3pPr>
              <a:defRPr sz="2397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398"/>
            </a:lvl1pPr>
            <a:lvl2pPr marL="456661" indent="0">
              <a:buNone/>
              <a:defRPr sz="1198"/>
            </a:lvl2pPr>
            <a:lvl3pPr marL="913322" indent="0">
              <a:buNone/>
              <a:defRPr sz="999"/>
            </a:lvl3pPr>
            <a:lvl4pPr marL="1369983" indent="0">
              <a:buNone/>
              <a:defRPr sz="899"/>
            </a:lvl4pPr>
            <a:lvl5pPr marL="1826644" indent="0">
              <a:buNone/>
              <a:defRPr sz="899"/>
            </a:lvl5pPr>
            <a:lvl6pPr marL="2283305" indent="0">
              <a:buNone/>
              <a:defRPr sz="899"/>
            </a:lvl6pPr>
            <a:lvl7pPr marL="2739965" indent="0">
              <a:buNone/>
              <a:defRPr sz="899"/>
            </a:lvl7pPr>
            <a:lvl8pPr marL="3196626" indent="0">
              <a:buNone/>
              <a:defRPr sz="899"/>
            </a:lvl8pPr>
            <a:lvl9pPr marL="3653288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196"/>
            </a:lvl1pPr>
            <a:lvl2pPr marL="456661" indent="0">
              <a:buNone/>
              <a:defRPr sz="2797"/>
            </a:lvl2pPr>
            <a:lvl3pPr marL="913322" indent="0">
              <a:buNone/>
              <a:defRPr sz="2397"/>
            </a:lvl3pPr>
            <a:lvl4pPr marL="1369983" indent="0">
              <a:buNone/>
              <a:defRPr sz="1998"/>
            </a:lvl4pPr>
            <a:lvl5pPr marL="1826644" indent="0">
              <a:buNone/>
              <a:defRPr sz="1998"/>
            </a:lvl5pPr>
            <a:lvl6pPr marL="2283305" indent="0">
              <a:buNone/>
              <a:defRPr sz="1998"/>
            </a:lvl6pPr>
            <a:lvl7pPr marL="2739965" indent="0">
              <a:buNone/>
              <a:defRPr sz="1998"/>
            </a:lvl7pPr>
            <a:lvl8pPr marL="3196626" indent="0">
              <a:buNone/>
              <a:defRPr sz="1998"/>
            </a:lvl8pPr>
            <a:lvl9pPr marL="3653288" indent="0">
              <a:buNone/>
              <a:defRPr sz="1998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98"/>
            </a:lvl1pPr>
            <a:lvl2pPr marL="456661" indent="0">
              <a:buNone/>
              <a:defRPr sz="1198"/>
            </a:lvl2pPr>
            <a:lvl3pPr marL="913322" indent="0">
              <a:buNone/>
              <a:defRPr sz="999"/>
            </a:lvl3pPr>
            <a:lvl4pPr marL="1369983" indent="0">
              <a:buNone/>
              <a:defRPr sz="899"/>
            </a:lvl4pPr>
            <a:lvl5pPr marL="1826644" indent="0">
              <a:buNone/>
              <a:defRPr sz="899"/>
            </a:lvl5pPr>
            <a:lvl6pPr marL="2283305" indent="0">
              <a:buNone/>
              <a:defRPr sz="899"/>
            </a:lvl6pPr>
            <a:lvl7pPr marL="2739965" indent="0">
              <a:buNone/>
              <a:defRPr sz="899"/>
            </a:lvl7pPr>
            <a:lvl8pPr marL="3196626" indent="0">
              <a:buNone/>
              <a:defRPr sz="899"/>
            </a:lvl8pPr>
            <a:lvl9pPr marL="3653288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4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96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ckground_Panel_Green&amp;Biscuit.wmf" descr="/Users/Austin/Desktop/Concern PPT/Background_Panel_Green&amp;Biscuit.wmf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8640"/>
            <a:ext cx="8724900" cy="57658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8" y="1628800"/>
            <a:ext cx="5472608" cy="4176464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ga-IE" sz="2000" b="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86000" indent="-234000">
              <a:lnSpc>
                <a:spcPct val="120000"/>
              </a:lnSpc>
              <a:spcBef>
                <a:spcPts val="0"/>
              </a:spcBef>
              <a:defRPr lang="ga-IE" sz="18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0900" indent="-342900">
              <a:lnSpc>
                <a:spcPct val="120000"/>
              </a:lnSpc>
              <a:spcBef>
                <a:spcPts val="0"/>
              </a:spcBef>
              <a:defRPr lang="ga-IE" sz="20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06900" indent="-342900">
              <a:lnSpc>
                <a:spcPct val="120000"/>
              </a:lnSpc>
              <a:spcBef>
                <a:spcPts val="0"/>
              </a:spcBef>
              <a:defRPr lang="ga-IE" sz="20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342800" indent="-234000">
              <a:lnSpc>
                <a:spcPct val="120000"/>
              </a:lnSpc>
              <a:spcBef>
                <a:spcPts val="0"/>
              </a:spcBef>
              <a:buFont typeface="Lucida Grande"/>
              <a:buChar char="-"/>
              <a:defRPr sz="2000"/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marL="667800" lvl="2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ga-IE" dirty="0" smtClean="0"/>
              <a:t>Second level</a:t>
            </a:r>
          </a:p>
          <a:p>
            <a:pPr marL="864000" lvl="3" indent="23400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–"/>
            </a:pPr>
            <a:r>
              <a:rPr lang="ga-IE" dirty="0" smtClean="0"/>
              <a:t>Third level</a:t>
            </a:r>
          </a:p>
          <a:p>
            <a:pPr marL="1098000" lvl="3" indent="-234000" algn="l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buChar char="∗"/>
            </a:pPr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pic>
        <p:nvPicPr>
          <p:cNvPr id="11" name="Picture 7" descr="Macintosh HD:Users:Austin:• Current:Concern PPT:concern_logo.wmf"/>
          <p:cNvPicPr>
            <a:picLocks noChangeAspect="1" noChangeArrowheads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46800"/>
            <a:ext cx="159702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23528" y="6237312"/>
            <a:ext cx="5912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dirty="0" smtClean="0">
                <a:latin typeface="Arial"/>
                <a:cs typeface="Arial"/>
              </a:rPr>
              <a:t>A presentation to Karina Howley, KPMG  —  4th April 2011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cern_title_bar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877272"/>
            <a:ext cx="8724900" cy="876300"/>
          </a:xfrm>
          <a:prstGeom prst="rect">
            <a:avLst/>
          </a:prstGeom>
        </p:spPr>
      </p:pic>
      <p:pic>
        <p:nvPicPr>
          <p:cNvPr id="4" name="Background_Panel_Green&amp;Biscuit.wmf" descr="/Users/Austin/Desktop/Concern PPT/Background_Panel_Green&amp;Biscuit.wmf"/>
          <p:cNvPicPr>
            <a:picLocks noChangeAspect="1"/>
          </p:cNvPicPr>
          <p:nvPr userDrawn="1"/>
        </p:nvPicPr>
        <p:blipFill rotWithShape="1"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5"/>
          <a:stretch/>
        </p:blipFill>
        <p:spPr>
          <a:xfrm>
            <a:off x="203200" y="188640"/>
            <a:ext cx="8724900" cy="1267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8" y="1484784"/>
            <a:ext cx="5472608" cy="432048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ga-IE" sz="2000" b="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86000" indent="-234000">
              <a:lnSpc>
                <a:spcPct val="120000"/>
              </a:lnSpc>
              <a:spcBef>
                <a:spcPts val="0"/>
              </a:spcBef>
              <a:defRPr lang="ga-IE" sz="18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0900" indent="-342900">
              <a:lnSpc>
                <a:spcPct val="120000"/>
              </a:lnSpc>
              <a:spcBef>
                <a:spcPts val="0"/>
              </a:spcBef>
              <a:defRPr lang="ga-IE" sz="20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06900" indent="-342900">
              <a:lnSpc>
                <a:spcPct val="120000"/>
              </a:lnSpc>
              <a:spcBef>
                <a:spcPts val="0"/>
              </a:spcBef>
              <a:defRPr lang="ga-IE" sz="20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342800" indent="-234000">
              <a:lnSpc>
                <a:spcPct val="120000"/>
              </a:lnSpc>
              <a:spcBef>
                <a:spcPts val="0"/>
              </a:spcBef>
              <a:buFont typeface="Lucida Grande"/>
              <a:buChar char="-"/>
              <a:defRPr sz="2000"/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marL="667800" lvl="2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ga-IE" dirty="0" smtClean="0"/>
              <a:t>Second level</a:t>
            </a:r>
          </a:p>
          <a:p>
            <a:pPr marL="864000" lvl="3" indent="23400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–"/>
            </a:pPr>
            <a:r>
              <a:rPr lang="ga-IE" dirty="0" smtClean="0"/>
              <a:t>Third level</a:t>
            </a:r>
          </a:p>
          <a:p>
            <a:pPr marL="1098000" lvl="3" indent="-234000" algn="l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buChar char="∗"/>
            </a:pPr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pic>
        <p:nvPicPr>
          <p:cNvPr id="7" name="Picture 7" descr="Macintosh HD:Users:Austin:• Current:Concern PPT:concern_logo.wmf"/>
          <p:cNvPicPr>
            <a:picLocks noChangeAspect="1" noChangeArrowheads="1"/>
          </p:cNvPicPr>
          <p:nvPr userDrawn="1"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56014"/>
            <a:ext cx="159702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8313" y="6165850"/>
            <a:ext cx="6480175" cy="358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ga-IE" sz="1200" kern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lvl="0"/>
            <a:r>
              <a:rPr lang="ga-IE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8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cern_title_bar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877272"/>
            <a:ext cx="8724900" cy="876300"/>
          </a:xfrm>
          <a:prstGeom prst="rect">
            <a:avLst/>
          </a:prstGeom>
        </p:spPr>
      </p:pic>
      <p:pic>
        <p:nvPicPr>
          <p:cNvPr id="6" name="Picture 7" descr="Macintosh HD:Users:Austin:• Current:Concern PPT:concern_logo.wmf"/>
          <p:cNvPicPr>
            <a:picLocks noChangeAspect="1" noChangeArrowheads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56014"/>
            <a:ext cx="159702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7544" y="6454593"/>
            <a:ext cx="6480175" cy="286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ga-IE" sz="1200" kern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lvl="0"/>
            <a:r>
              <a:rPr lang="ga-IE" dirty="0" smtClean="0"/>
              <a:t>Click to edit Master text styles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6042534"/>
            <a:ext cx="6480720" cy="3600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00734A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531"/>
            <a:ext cx="9194667" cy="6888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836" y="2106064"/>
            <a:ext cx="3825456" cy="4012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46">
                <a:solidFill>
                  <a:srgbClr val="FFFFFF"/>
                </a:solidFill>
              </a:defRPr>
            </a:lvl1pPr>
            <a:lvl2pPr>
              <a:defRPr sz="1546">
                <a:solidFill>
                  <a:srgbClr val="FFFFFF"/>
                </a:solidFill>
              </a:defRPr>
            </a:lvl2pPr>
            <a:lvl3pPr>
              <a:defRPr sz="1546">
                <a:solidFill>
                  <a:srgbClr val="FFFFFF"/>
                </a:solidFill>
              </a:defRPr>
            </a:lvl3pPr>
            <a:lvl4pPr>
              <a:defRPr sz="1546">
                <a:solidFill>
                  <a:srgbClr val="FFFFFF"/>
                </a:solidFill>
              </a:defRPr>
            </a:lvl4pPr>
            <a:lvl5pPr>
              <a:defRPr sz="1546">
                <a:solidFill>
                  <a:srgbClr val="FFFFFF"/>
                </a:solidFill>
              </a:defRPr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07" y="2106064"/>
            <a:ext cx="4194957" cy="4012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90"/>
              </a:lnSpc>
              <a:spcBef>
                <a:spcPts val="0"/>
              </a:spcBef>
              <a:defRPr sz="2109" b="0">
                <a:solidFill>
                  <a:srgbClr val="FFFFFF"/>
                </a:solidFill>
              </a:defRPr>
            </a:lvl1pPr>
            <a:lvl2pPr>
              <a:lnSpc>
                <a:spcPts val="2390"/>
              </a:lnSpc>
              <a:spcBef>
                <a:spcPts val="0"/>
              </a:spcBef>
              <a:defRPr sz="2109">
                <a:solidFill>
                  <a:srgbClr val="FFFFFF"/>
                </a:solidFill>
              </a:defRPr>
            </a:lvl2pPr>
            <a:lvl3pPr>
              <a:lnSpc>
                <a:spcPts val="2390"/>
              </a:lnSpc>
              <a:spcBef>
                <a:spcPts val="0"/>
              </a:spcBef>
              <a:defRPr sz="2109">
                <a:solidFill>
                  <a:srgbClr val="FFFFFF"/>
                </a:solidFill>
              </a:defRPr>
            </a:lvl3pPr>
            <a:lvl4pPr>
              <a:lnSpc>
                <a:spcPts val="2390"/>
              </a:lnSpc>
              <a:spcBef>
                <a:spcPts val="0"/>
              </a:spcBef>
              <a:defRPr sz="2109">
                <a:solidFill>
                  <a:srgbClr val="FFFFFF"/>
                </a:solidFill>
              </a:defRPr>
            </a:lvl4pPr>
            <a:lvl5pPr>
              <a:lnSpc>
                <a:spcPts val="2390"/>
              </a:lnSpc>
              <a:spcBef>
                <a:spcPts val="0"/>
              </a:spcBef>
              <a:defRPr sz="2109">
                <a:solidFill>
                  <a:srgbClr val="FFFFFF"/>
                </a:solidFill>
              </a:defRPr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08A619-4E6E-AD45-96BD-6382B1C96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2" y="561755"/>
            <a:ext cx="7689757" cy="66405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11" y="2140741"/>
            <a:ext cx="8411031" cy="4010517"/>
          </a:xfrm>
          <a:prstGeom prst="rect">
            <a:avLst/>
          </a:prstGeom>
        </p:spPr>
        <p:txBody>
          <a:bodyPr/>
          <a:lstStyle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133" y="6345330"/>
            <a:ext cx="2133600" cy="245404"/>
          </a:xfrm>
          <a:prstGeom prst="rect">
            <a:avLst/>
          </a:prstGeom>
        </p:spPr>
        <p:txBody>
          <a:bodyPr/>
          <a:lstStyle/>
          <a:p>
            <a:fld id="{8308A619-4E6E-AD45-96BD-6382B1C967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1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9334" cy="68699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6014" y="3036512"/>
            <a:ext cx="6040711" cy="439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2109"/>
              </a:lnSpc>
              <a:spcBef>
                <a:spcPts val="0"/>
              </a:spcBef>
              <a:defRPr sz="2249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6014" y="3476026"/>
            <a:ext cx="6040711" cy="5013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9"/>
              </a:lnSpc>
              <a:spcBef>
                <a:spcPts val="0"/>
              </a:spcBef>
              <a:buNone/>
              <a:defRPr sz="2249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9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704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>
              <a:lumMod val="50000"/>
            </a:schemeClr>
          </a:solidFill>
          <a:latin typeface="Arial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bg1">
              <a:lumMod val="50000"/>
            </a:schemeClr>
          </a:solidFill>
          <a:latin typeface="Arial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>
              <a:lumMod val="50000"/>
            </a:schemeClr>
          </a:solidFill>
          <a:latin typeface="Arial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>
              <a:lumMod val="50000"/>
            </a:schemeClr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22" fontAlgn="auto">
              <a:spcBef>
                <a:spcPts val="0"/>
              </a:spcBef>
              <a:spcAft>
                <a:spcPts val="0"/>
              </a:spcAft>
            </a:pPr>
            <a:fld id="{18CF9705-3C59-43AC-A4E9-01BD6FA12B78}" type="datetimeFigureOut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3322" fontAlgn="auto">
                <a:spcBef>
                  <a:spcPts val="0"/>
                </a:spcBef>
                <a:spcAft>
                  <a:spcPts val="0"/>
                </a:spcAft>
              </a:pPr>
              <a:t>01/02/2018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22"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22" fontAlgn="auto">
              <a:spcBef>
                <a:spcPts val="0"/>
              </a:spcBef>
              <a:spcAft>
                <a:spcPts val="0"/>
              </a:spcAft>
            </a:pPr>
            <a:fld id="{54D61E7C-18B1-47BD-A254-63AC2AEEB108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332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02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3322" rtl="0" eaLnBrk="1" latinLnBrk="0" hangingPunct="1"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6" indent="-342496" algn="l" defTabSz="913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742074" indent="-285413" algn="l" defTabSz="9133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652" indent="-228331" algn="l" defTabSz="913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598313" indent="-228331" algn="l" defTabSz="91332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974" indent="-228331" algn="l" defTabSz="913322" rtl="0" eaLnBrk="1" latinLnBrk="0" hangingPunct="1">
        <a:spcBef>
          <a:spcPct val="20000"/>
        </a:spcBef>
        <a:buFont typeface="Arial" panose="020B0604020202020204" pitchFamily="34" charset="0"/>
        <a:buChar char="»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635" indent="-228331" algn="l" defTabSz="913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296" indent="-228331" algn="l" defTabSz="913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957" indent="-228331" algn="l" defTabSz="913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618" indent="-228331" algn="l" defTabSz="913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61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22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83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644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5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965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626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288" algn="l" defTabSz="91332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35896" y="5085184"/>
            <a:ext cx="4752528" cy="432593"/>
          </a:xfrm>
        </p:spPr>
        <p:txBody>
          <a:bodyPr/>
          <a:lstStyle/>
          <a:p>
            <a:pPr algn="ctr"/>
            <a:r>
              <a:rPr lang="en-US" dirty="0"/>
              <a:t>1 February 2018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635896" y="4572583"/>
            <a:ext cx="4536504" cy="360040"/>
          </a:xfrm>
        </p:spPr>
        <p:txBody>
          <a:bodyPr/>
          <a:lstStyle/>
          <a:p>
            <a:pPr algn="ctr"/>
            <a:r>
              <a:rPr lang="en-US" sz="1800" b="1" dirty="0"/>
              <a:t>Resilience Exchange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08661"/>
            <a:ext cx="26574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700214"/>
            <a:ext cx="6614535" cy="43951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IRISS – Improving Resilience in South Sudan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26" y="4380552"/>
            <a:ext cx="1654629" cy="562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30" y="5403219"/>
            <a:ext cx="1167268" cy="115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7" y="4409271"/>
            <a:ext cx="1566092" cy="562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4" y="5587229"/>
            <a:ext cx="1312237" cy="79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09" y="5403219"/>
            <a:ext cx="993909" cy="1164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83" y="4382779"/>
            <a:ext cx="870361" cy="903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" y="164264"/>
            <a:ext cx="8470005" cy="33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20AB3E"/>
          </a:solidFill>
        </p:spPr>
        <p:txBody>
          <a:bodyPr anchor="ctr"/>
          <a:lstStyle/>
          <a:p>
            <a:r>
              <a:rPr lang="en-IE" sz="2530" dirty="0">
                <a:solidFill>
                  <a:schemeClr val="bg1"/>
                </a:solidFill>
              </a:rPr>
              <a:t>Continuum of adaptation actions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58001" y="3481446"/>
          <a:ext cx="8405685" cy="235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137"/>
                <a:gridCol w="1681137"/>
                <a:gridCol w="1681137"/>
                <a:gridCol w="1681137"/>
                <a:gridCol w="1681137"/>
              </a:tblGrid>
              <a:tr h="899820">
                <a:tc>
                  <a:txBody>
                    <a:bodyPr/>
                    <a:lstStyle/>
                    <a:p>
                      <a:pPr algn="ctr"/>
                      <a:r>
                        <a:rPr lang="en-IE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Good Development </a:t>
                      </a:r>
                      <a:endParaRPr lang="en-IE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pPr marL="0" marR="0" indent="0" algn="ctr" defTabSz="6500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Good Development </a:t>
                      </a:r>
                      <a:endParaRPr lang="en-IE" sz="13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Disaster Risk Management</a:t>
                      </a:r>
                      <a:endParaRPr lang="en-IE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Expanded Resilience</a:t>
                      </a:r>
                      <a:endParaRPr lang="en-IE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Targeted Additional Impacts</a:t>
                      </a:r>
                      <a:endParaRPr lang="en-IE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73" marR="64273" marT="32136" marB="32136"/>
                </a:tc>
              </a:tr>
              <a:tr h="1456851">
                <a:tc>
                  <a:txBody>
                    <a:bodyPr/>
                    <a:lstStyle/>
                    <a:p>
                      <a:r>
                        <a:rPr lang="en-I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Agriculture and Diversified Livelihoods</a:t>
                      </a:r>
                      <a:endParaRPr lang="en-IE" sz="13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en-I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Protection Mechanisms</a:t>
                      </a:r>
                      <a:endParaRPr lang="en-IE" sz="13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en-I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Adaptation and Disaster Management Planning</a:t>
                      </a:r>
                      <a:endParaRPr lang="en-IE" sz="13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en-I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 Smart Technologies</a:t>
                      </a:r>
                      <a:endParaRPr lang="en-IE" sz="13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en-I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Climate, DRR and Agriculture Policy</a:t>
                      </a:r>
                      <a:endParaRPr lang="en-IE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73" marR="64273" marT="32136" marB="32136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619-4E6E-AD45-96BD-6382B1C96738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3" y="1520901"/>
            <a:ext cx="7680687" cy="177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92896"/>
            <a:ext cx="8090974" cy="3391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5826"/>
          <a:stretch/>
        </p:blipFill>
        <p:spPr>
          <a:xfrm>
            <a:off x="539552" y="332655"/>
            <a:ext cx="8090974" cy="1944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3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83" y="396828"/>
            <a:ext cx="7680687" cy="664058"/>
          </a:xfrm>
          <a:solidFill>
            <a:srgbClr val="20AB3D"/>
          </a:solidFill>
        </p:spPr>
        <p:txBody>
          <a:bodyPr/>
          <a:lstStyle/>
          <a:p>
            <a:r>
              <a:rPr lang="en-IE" sz="2530" b="1" dirty="0">
                <a:solidFill>
                  <a:schemeClr val="bg1"/>
                </a:solidFill>
              </a:rPr>
              <a:t>Comparative Advantage of Consortium Members</a:t>
            </a:r>
            <a:endParaRPr lang="en-IE" sz="253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62464" y="1031045"/>
          <a:ext cx="8401218" cy="512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5558451" y="5233786"/>
            <a:ext cx="2484419" cy="10712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406" b="1" dirty="0"/>
              <a:t>State of the Environment Report</a:t>
            </a:r>
          </a:p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406" b="1" dirty="0"/>
              <a:t>National Consultations</a:t>
            </a:r>
          </a:p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406" b="1" dirty="0"/>
              <a:t>International engagement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464" y="1225813"/>
            <a:ext cx="1902831" cy="4978711"/>
          </a:xfrm>
          <a:prstGeom prst="rect">
            <a:avLst/>
          </a:prstGeom>
          <a:solidFill>
            <a:srgbClr val="20AB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687" b="1" dirty="0"/>
              <a:t>Technical Input</a:t>
            </a:r>
          </a:p>
          <a:p>
            <a:pPr marL="241024" indent="-241024">
              <a:buFont typeface="Arial" panose="020B0604020202020204" pitchFamily="34" charset="0"/>
              <a:buChar char="•"/>
            </a:pPr>
            <a:endParaRPr lang="en-IE" sz="1687" b="1" dirty="0"/>
          </a:p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687" b="1" dirty="0"/>
              <a:t>Field level implementation</a:t>
            </a:r>
          </a:p>
          <a:p>
            <a:pPr marL="241024" indent="-241024">
              <a:buFont typeface="Arial" panose="020B0604020202020204" pitchFamily="34" charset="0"/>
              <a:buChar char="•"/>
            </a:pPr>
            <a:endParaRPr lang="en-IE" sz="1687" b="1" dirty="0"/>
          </a:p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687" b="1" dirty="0"/>
              <a:t>Experiential Learning</a:t>
            </a:r>
          </a:p>
          <a:p>
            <a:pPr marL="241024" indent="-241024">
              <a:buFont typeface="Arial" panose="020B0604020202020204" pitchFamily="34" charset="0"/>
              <a:buChar char="•"/>
            </a:pPr>
            <a:endParaRPr lang="en-IE" sz="1687" b="1" dirty="0"/>
          </a:p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687" b="1" dirty="0"/>
              <a:t>Evidence based on robust M&amp;E</a:t>
            </a:r>
          </a:p>
          <a:p>
            <a:pPr marL="241024" indent="-241024">
              <a:buFont typeface="Arial" panose="020B0604020202020204" pitchFamily="34" charset="0"/>
              <a:buChar char="•"/>
            </a:pPr>
            <a:endParaRPr lang="en-IE" sz="1687" b="1" dirty="0"/>
          </a:p>
          <a:p>
            <a:pPr marL="241024" indent="-241024">
              <a:buFont typeface="Arial" panose="020B0604020202020204" pitchFamily="34" charset="0"/>
              <a:buChar char="•"/>
            </a:pPr>
            <a:r>
              <a:rPr lang="en-IE" sz="1687" b="1" dirty="0"/>
              <a:t>National and International Engagement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37914" y="1225812"/>
            <a:ext cx="3590898" cy="69456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1366" indent="-321366">
              <a:buFont typeface="Arial" panose="020B0604020202020204" pitchFamily="34" charset="0"/>
              <a:buChar char="•"/>
            </a:pPr>
            <a:r>
              <a:rPr lang="en-IE" sz="1406" b="1" dirty="0"/>
              <a:t>Research</a:t>
            </a:r>
          </a:p>
          <a:p>
            <a:pPr marL="321366" indent="-321366">
              <a:buFont typeface="Arial" panose="020B0604020202020204" pitchFamily="34" charset="0"/>
              <a:buChar char="•"/>
            </a:pPr>
            <a:r>
              <a:rPr lang="en-IE" sz="1406" b="1" dirty="0"/>
              <a:t>Engagement with National Government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2509" y="5674236"/>
            <a:ext cx="1475807" cy="610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1406" b="1" dirty="0"/>
              <a:t>Lead Agency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661" y="3101064"/>
            <a:ext cx="1475807" cy="9504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1406" b="1" dirty="0"/>
              <a:t>Technical Support (later withdrew from South Sudan)</a:t>
            </a:r>
          </a:p>
        </p:txBody>
      </p:sp>
    </p:spTree>
    <p:extLst>
      <p:ext uri="{BB962C8B-B14F-4D97-AF65-F5344CB8AC3E}">
        <p14:creationId xmlns:p14="http://schemas.microsoft.com/office/powerpoint/2010/main" val="24026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15" grpId="0" animBg="1"/>
      <p:bldP spid="1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2054" y="1082489"/>
            <a:ext cx="8219892" cy="5446277"/>
          </a:xfrm>
          <a:prstGeom prst="rect">
            <a:avLst/>
          </a:prstGeom>
          <a:solidFill>
            <a:srgbClr val="20AB3E"/>
          </a:solidFill>
          <a:ln>
            <a:solidFill>
              <a:schemeClr val="bg1"/>
            </a:solidFill>
          </a:ln>
        </p:spPr>
      </p:sp>
      <p:grpSp>
        <p:nvGrpSpPr>
          <p:cNvPr id="50" name="Group 49"/>
          <p:cNvGrpSpPr/>
          <p:nvPr/>
        </p:nvGrpSpPr>
        <p:grpSpPr>
          <a:xfrm>
            <a:off x="3566562" y="2933083"/>
            <a:ext cx="2061905" cy="1825210"/>
            <a:chOff x="5066422" y="4172853"/>
            <a:chExt cx="2933442" cy="2596699"/>
          </a:xfrm>
        </p:grpSpPr>
        <p:sp>
          <p:nvSpPr>
            <p:cNvPr id="16" name="Freeform 15"/>
            <p:cNvSpPr/>
            <p:nvPr/>
          </p:nvSpPr>
          <p:spPr>
            <a:xfrm rot="10811675">
              <a:off x="5066422" y="5469636"/>
              <a:ext cx="238601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38601" y="0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 rot="5518462">
              <a:off x="6174999" y="6504015"/>
              <a:ext cx="53107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31074" y="0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 rot="46595">
              <a:off x="7647049" y="5492282"/>
              <a:ext cx="35281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52815" y="0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 rot="16179784">
              <a:off x="6201694" y="4441129"/>
              <a:ext cx="536551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36551" y="0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5305022" y="4709400"/>
              <a:ext cx="2342042" cy="1529235"/>
            </a:xfrm>
            <a:custGeom>
              <a:avLst/>
              <a:gdLst>
                <a:gd name="connsiteX0" fmla="*/ 0 w 2342042"/>
                <a:gd name="connsiteY0" fmla="*/ 254878 h 1529235"/>
                <a:gd name="connsiteX1" fmla="*/ 254878 w 2342042"/>
                <a:gd name="connsiteY1" fmla="*/ 0 h 1529235"/>
                <a:gd name="connsiteX2" fmla="*/ 2087164 w 2342042"/>
                <a:gd name="connsiteY2" fmla="*/ 0 h 1529235"/>
                <a:gd name="connsiteX3" fmla="*/ 2342042 w 2342042"/>
                <a:gd name="connsiteY3" fmla="*/ 254878 h 1529235"/>
                <a:gd name="connsiteX4" fmla="*/ 2342042 w 2342042"/>
                <a:gd name="connsiteY4" fmla="*/ 1274357 h 1529235"/>
                <a:gd name="connsiteX5" fmla="*/ 2087164 w 2342042"/>
                <a:gd name="connsiteY5" fmla="*/ 1529235 h 1529235"/>
                <a:gd name="connsiteX6" fmla="*/ 254878 w 2342042"/>
                <a:gd name="connsiteY6" fmla="*/ 1529235 h 1529235"/>
                <a:gd name="connsiteX7" fmla="*/ 0 w 2342042"/>
                <a:gd name="connsiteY7" fmla="*/ 1274357 h 1529235"/>
                <a:gd name="connsiteX8" fmla="*/ 0 w 2342042"/>
                <a:gd name="connsiteY8" fmla="*/ 254878 h 15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2042" h="1529235">
                  <a:moveTo>
                    <a:pt x="0" y="254878"/>
                  </a:moveTo>
                  <a:cubicBezTo>
                    <a:pt x="0" y="114113"/>
                    <a:pt x="114113" y="0"/>
                    <a:pt x="254878" y="0"/>
                  </a:cubicBezTo>
                  <a:lnTo>
                    <a:pt x="2087164" y="0"/>
                  </a:lnTo>
                  <a:cubicBezTo>
                    <a:pt x="2227929" y="0"/>
                    <a:pt x="2342042" y="114113"/>
                    <a:pt x="2342042" y="254878"/>
                  </a:cubicBezTo>
                  <a:lnTo>
                    <a:pt x="2342042" y="1274357"/>
                  </a:lnTo>
                  <a:cubicBezTo>
                    <a:pt x="2342042" y="1415122"/>
                    <a:pt x="2227929" y="1529235"/>
                    <a:pt x="2087164" y="1529235"/>
                  </a:cubicBezTo>
                  <a:lnTo>
                    <a:pt x="254878" y="1529235"/>
                  </a:lnTo>
                  <a:cubicBezTo>
                    <a:pt x="114113" y="1529235"/>
                    <a:pt x="0" y="1415122"/>
                    <a:pt x="0" y="1274357"/>
                  </a:cubicBezTo>
                  <a:lnTo>
                    <a:pt x="0" y="254878"/>
                  </a:lnTo>
                  <a:close/>
                </a:path>
              </a:pathLst>
            </a:custGeom>
            <a:solidFill>
              <a:srgbClr val="20AB3D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50" tIns="91750" rIns="91750" bIns="91750" numCol="1" spcCol="1270" anchor="ctr" anchorCtr="0">
              <a:noAutofit/>
            </a:bodyPr>
            <a:lstStyle/>
            <a:p>
              <a:pPr algn="ctr" defTabSz="687366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46" b="1" dirty="0">
                  <a:solidFill>
                    <a:prstClr val="white"/>
                  </a:solidFill>
                </a:rPr>
                <a:t>Adaptive Resilience Programming</a:t>
              </a:r>
              <a:endParaRPr lang="en-IE" sz="1546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076084" y="1082489"/>
            <a:ext cx="4911231" cy="1302808"/>
            <a:chOff x="2945941" y="1540041"/>
            <a:chExt cx="6987135" cy="1853486"/>
          </a:xfrm>
        </p:grpSpPr>
        <p:sp>
          <p:nvSpPr>
            <p:cNvPr id="22" name="Freeform 21"/>
            <p:cNvSpPr/>
            <p:nvPr/>
          </p:nvSpPr>
          <p:spPr>
            <a:xfrm rot="12293624">
              <a:off x="4953462" y="3244991"/>
              <a:ext cx="70571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05715" y="0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945941" y="2230574"/>
              <a:ext cx="2214683" cy="865886"/>
            </a:xfrm>
            <a:custGeom>
              <a:avLst/>
              <a:gdLst>
                <a:gd name="connsiteX0" fmla="*/ 0 w 2214683"/>
                <a:gd name="connsiteY0" fmla="*/ 144317 h 865886"/>
                <a:gd name="connsiteX1" fmla="*/ 144317 w 2214683"/>
                <a:gd name="connsiteY1" fmla="*/ 0 h 865886"/>
                <a:gd name="connsiteX2" fmla="*/ 2070366 w 2214683"/>
                <a:gd name="connsiteY2" fmla="*/ 0 h 865886"/>
                <a:gd name="connsiteX3" fmla="*/ 2214683 w 2214683"/>
                <a:gd name="connsiteY3" fmla="*/ 144317 h 865886"/>
                <a:gd name="connsiteX4" fmla="*/ 2214683 w 2214683"/>
                <a:gd name="connsiteY4" fmla="*/ 721569 h 865886"/>
                <a:gd name="connsiteX5" fmla="*/ 2070366 w 2214683"/>
                <a:gd name="connsiteY5" fmla="*/ 865886 h 865886"/>
                <a:gd name="connsiteX6" fmla="*/ 144317 w 2214683"/>
                <a:gd name="connsiteY6" fmla="*/ 865886 h 865886"/>
                <a:gd name="connsiteX7" fmla="*/ 0 w 2214683"/>
                <a:gd name="connsiteY7" fmla="*/ 721569 h 865886"/>
                <a:gd name="connsiteX8" fmla="*/ 0 w 2214683"/>
                <a:gd name="connsiteY8" fmla="*/ 144317 h 86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4683" h="865886">
                  <a:moveTo>
                    <a:pt x="0" y="144317"/>
                  </a:moveTo>
                  <a:cubicBezTo>
                    <a:pt x="0" y="64613"/>
                    <a:pt x="64613" y="0"/>
                    <a:pt x="144317" y="0"/>
                  </a:cubicBezTo>
                  <a:lnTo>
                    <a:pt x="2070366" y="0"/>
                  </a:lnTo>
                  <a:cubicBezTo>
                    <a:pt x="2150070" y="0"/>
                    <a:pt x="2214683" y="64613"/>
                    <a:pt x="2214683" y="144317"/>
                  </a:cubicBezTo>
                  <a:lnTo>
                    <a:pt x="2214683" y="721569"/>
                  </a:lnTo>
                  <a:cubicBezTo>
                    <a:pt x="2214683" y="801273"/>
                    <a:pt x="2150070" y="865886"/>
                    <a:pt x="2070366" y="865886"/>
                  </a:cubicBezTo>
                  <a:lnTo>
                    <a:pt x="144317" y="865886"/>
                  </a:lnTo>
                  <a:cubicBezTo>
                    <a:pt x="64613" y="865886"/>
                    <a:pt x="0" y="801273"/>
                    <a:pt x="0" y="721569"/>
                  </a:cubicBezTo>
                  <a:lnTo>
                    <a:pt x="0" y="14431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847" tIns="61847" rIns="61847" bIns="61847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AGRO-PASTORAL FIELD SCHOOL</a:t>
              </a:r>
            </a:p>
          </p:txBody>
        </p:sp>
        <p:sp>
          <p:nvSpPr>
            <p:cNvPr id="24" name="Freeform 23"/>
            <p:cNvSpPr/>
            <p:nvPr/>
          </p:nvSpPr>
          <p:spPr>
            <a:xfrm rot="16215454">
              <a:off x="5912726" y="2835895"/>
              <a:ext cx="111526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115265" y="0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5367183" y="1540041"/>
              <a:ext cx="2214683" cy="738227"/>
            </a:xfrm>
            <a:custGeom>
              <a:avLst/>
              <a:gdLst>
                <a:gd name="connsiteX0" fmla="*/ 0 w 2214683"/>
                <a:gd name="connsiteY0" fmla="*/ 123040 h 738227"/>
                <a:gd name="connsiteX1" fmla="*/ 123040 w 2214683"/>
                <a:gd name="connsiteY1" fmla="*/ 0 h 738227"/>
                <a:gd name="connsiteX2" fmla="*/ 2091643 w 2214683"/>
                <a:gd name="connsiteY2" fmla="*/ 0 h 738227"/>
                <a:gd name="connsiteX3" fmla="*/ 2214683 w 2214683"/>
                <a:gd name="connsiteY3" fmla="*/ 123040 h 738227"/>
                <a:gd name="connsiteX4" fmla="*/ 2214683 w 2214683"/>
                <a:gd name="connsiteY4" fmla="*/ 615187 h 738227"/>
                <a:gd name="connsiteX5" fmla="*/ 2091643 w 2214683"/>
                <a:gd name="connsiteY5" fmla="*/ 738227 h 738227"/>
                <a:gd name="connsiteX6" fmla="*/ 123040 w 2214683"/>
                <a:gd name="connsiteY6" fmla="*/ 738227 h 738227"/>
                <a:gd name="connsiteX7" fmla="*/ 0 w 2214683"/>
                <a:gd name="connsiteY7" fmla="*/ 615187 h 738227"/>
                <a:gd name="connsiteX8" fmla="*/ 0 w 2214683"/>
                <a:gd name="connsiteY8" fmla="*/ 123040 h 73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4683" h="738227">
                  <a:moveTo>
                    <a:pt x="0" y="123040"/>
                  </a:moveTo>
                  <a:cubicBezTo>
                    <a:pt x="0" y="55087"/>
                    <a:pt x="55087" y="0"/>
                    <a:pt x="123040" y="0"/>
                  </a:cubicBezTo>
                  <a:lnTo>
                    <a:pt x="2091643" y="0"/>
                  </a:lnTo>
                  <a:cubicBezTo>
                    <a:pt x="2159596" y="0"/>
                    <a:pt x="2214683" y="55087"/>
                    <a:pt x="2214683" y="123040"/>
                  </a:cubicBezTo>
                  <a:lnTo>
                    <a:pt x="2214683" y="615187"/>
                  </a:lnTo>
                  <a:cubicBezTo>
                    <a:pt x="2214683" y="683140"/>
                    <a:pt x="2159596" y="738227"/>
                    <a:pt x="2091643" y="738227"/>
                  </a:cubicBezTo>
                  <a:lnTo>
                    <a:pt x="123040" y="738227"/>
                  </a:lnTo>
                  <a:cubicBezTo>
                    <a:pt x="55087" y="738227"/>
                    <a:pt x="0" y="683140"/>
                    <a:pt x="0" y="615187"/>
                  </a:cubicBezTo>
                  <a:lnTo>
                    <a:pt x="0" y="1230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467" tIns="57467" rIns="57467" bIns="57467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SCHOOL ENVIRONMENT CLUB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20205066">
              <a:off x="7332838" y="3312222"/>
              <a:ext cx="45905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59055" y="0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7718393" y="2317308"/>
              <a:ext cx="2214683" cy="904313"/>
            </a:xfrm>
            <a:custGeom>
              <a:avLst/>
              <a:gdLst>
                <a:gd name="connsiteX0" fmla="*/ 0 w 2214683"/>
                <a:gd name="connsiteY0" fmla="*/ 150722 h 904313"/>
                <a:gd name="connsiteX1" fmla="*/ 150722 w 2214683"/>
                <a:gd name="connsiteY1" fmla="*/ 0 h 904313"/>
                <a:gd name="connsiteX2" fmla="*/ 2063961 w 2214683"/>
                <a:gd name="connsiteY2" fmla="*/ 0 h 904313"/>
                <a:gd name="connsiteX3" fmla="*/ 2214683 w 2214683"/>
                <a:gd name="connsiteY3" fmla="*/ 150722 h 904313"/>
                <a:gd name="connsiteX4" fmla="*/ 2214683 w 2214683"/>
                <a:gd name="connsiteY4" fmla="*/ 753591 h 904313"/>
                <a:gd name="connsiteX5" fmla="*/ 2063961 w 2214683"/>
                <a:gd name="connsiteY5" fmla="*/ 904313 h 904313"/>
                <a:gd name="connsiteX6" fmla="*/ 150722 w 2214683"/>
                <a:gd name="connsiteY6" fmla="*/ 904313 h 904313"/>
                <a:gd name="connsiteX7" fmla="*/ 0 w 2214683"/>
                <a:gd name="connsiteY7" fmla="*/ 753591 h 904313"/>
                <a:gd name="connsiteX8" fmla="*/ 0 w 2214683"/>
                <a:gd name="connsiteY8" fmla="*/ 150722 h 90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4683" h="904313">
                  <a:moveTo>
                    <a:pt x="0" y="150722"/>
                  </a:moveTo>
                  <a:cubicBezTo>
                    <a:pt x="0" y="67481"/>
                    <a:pt x="67481" y="0"/>
                    <a:pt x="150722" y="0"/>
                  </a:cubicBezTo>
                  <a:lnTo>
                    <a:pt x="2063961" y="0"/>
                  </a:lnTo>
                  <a:cubicBezTo>
                    <a:pt x="2147202" y="0"/>
                    <a:pt x="2214683" y="67481"/>
                    <a:pt x="2214683" y="150722"/>
                  </a:cubicBezTo>
                  <a:lnTo>
                    <a:pt x="2214683" y="753591"/>
                  </a:lnTo>
                  <a:cubicBezTo>
                    <a:pt x="2214683" y="836832"/>
                    <a:pt x="2147202" y="904313"/>
                    <a:pt x="2063961" y="904313"/>
                  </a:cubicBezTo>
                  <a:lnTo>
                    <a:pt x="150722" y="904313"/>
                  </a:lnTo>
                  <a:cubicBezTo>
                    <a:pt x="67481" y="904313"/>
                    <a:pt x="0" y="836832"/>
                    <a:pt x="0" y="753591"/>
                  </a:cubicBezTo>
                  <a:lnTo>
                    <a:pt x="0" y="1507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66" tIns="63166" rIns="63166" bIns="63166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VOLUNTARY SAVINGS &amp; LOAN ASSOCIATION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39790" y="2539501"/>
            <a:ext cx="2142156" cy="2626018"/>
            <a:chOff x="9296389" y="3612910"/>
            <a:chExt cx="3047613" cy="373599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9" name="Freeform 28"/>
            <p:cNvSpPr/>
            <p:nvPr/>
          </p:nvSpPr>
          <p:spPr>
            <a:xfrm rot="18772986">
              <a:off x="9432987" y="4892687"/>
              <a:ext cx="67697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76970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9296389" y="3612910"/>
              <a:ext cx="2369046" cy="1031753"/>
            </a:xfrm>
            <a:custGeom>
              <a:avLst/>
              <a:gdLst>
                <a:gd name="connsiteX0" fmla="*/ 0 w 2369046"/>
                <a:gd name="connsiteY0" fmla="*/ 171962 h 1031753"/>
                <a:gd name="connsiteX1" fmla="*/ 171962 w 2369046"/>
                <a:gd name="connsiteY1" fmla="*/ 0 h 1031753"/>
                <a:gd name="connsiteX2" fmla="*/ 2197084 w 2369046"/>
                <a:gd name="connsiteY2" fmla="*/ 0 h 1031753"/>
                <a:gd name="connsiteX3" fmla="*/ 2369046 w 2369046"/>
                <a:gd name="connsiteY3" fmla="*/ 171962 h 1031753"/>
                <a:gd name="connsiteX4" fmla="*/ 2369046 w 2369046"/>
                <a:gd name="connsiteY4" fmla="*/ 859791 h 1031753"/>
                <a:gd name="connsiteX5" fmla="*/ 2197084 w 2369046"/>
                <a:gd name="connsiteY5" fmla="*/ 1031753 h 1031753"/>
                <a:gd name="connsiteX6" fmla="*/ 171962 w 2369046"/>
                <a:gd name="connsiteY6" fmla="*/ 1031753 h 1031753"/>
                <a:gd name="connsiteX7" fmla="*/ 0 w 2369046"/>
                <a:gd name="connsiteY7" fmla="*/ 859791 h 1031753"/>
                <a:gd name="connsiteX8" fmla="*/ 0 w 2369046"/>
                <a:gd name="connsiteY8" fmla="*/ 171962 h 103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046" h="1031753">
                  <a:moveTo>
                    <a:pt x="0" y="171962"/>
                  </a:moveTo>
                  <a:cubicBezTo>
                    <a:pt x="0" y="76990"/>
                    <a:pt x="76990" y="0"/>
                    <a:pt x="171962" y="0"/>
                  </a:cubicBezTo>
                  <a:lnTo>
                    <a:pt x="2197084" y="0"/>
                  </a:lnTo>
                  <a:cubicBezTo>
                    <a:pt x="2292056" y="0"/>
                    <a:pt x="2369046" y="76990"/>
                    <a:pt x="2369046" y="171962"/>
                  </a:cubicBezTo>
                  <a:lnTo>
                    <a:pt x="2369046" y="859791"/>
                  </a:lnTo>
                  <a:cubicBezTo>
                    <a:pt x="2369046" y="954763"/>
                    <a:pt x="2292056" y="1031753"/>
                    <a:pt x="2197084" y="1031753"/>
                  </a:cubicBezTo>
                  <a:lnTo>
                    <a:pt x="171962" y="1031753"/>
                  </a:lnTo>
                  <a:cubicBezTo>
                    <a:pt x="76990" y="1031753"/>
                    <a:pt x="0" y="954763"/>
                    <a:pt x="0" y="859791"/>
                  </a:cubicBezTo>
                  <a:lnTo>
                    <a:pt x="0" y="17196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38" tIns="67538" rIns="67538" bIns="67538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COMMUNITY RESILIENCE PLANNING COMMITTEE</a:t>
              </a:r>
            </a:p>
          </p:txBody>
        </p:sp>
        <p:sp>
          <p:nvSpPr>
            <p:cNvPr id="31" name="Freeform 30"/>
            <p:cNvSpPr/>
            <p:nvPr/>
          </p:nvSpPr>
          <p:spPr>
            <a:xfrm rot="21573878">
              <a:off x="10394805" y="5500456"/>
              <a:ext cx="35512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55127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10749927" y="4932879"/>
              <a:ext cx="1594075" cy="1120341"/>
            </a:xfrm>
            <a:custGeom>
              <a:avLst/>
              <a:gdLst>
                <a:gd name="connsiteX0" fmla="*/ 0 w 1594075"/>
                <a:gd name="connsiteY0" fmla="*/ 186727 h 1120341"/>
                <a:gd name="connsiteX1" fmla="*/ 186727 w 1594075"/>
                <a:gd name="connsiteY1" fmla="*/ 0 h 1120341"/>
                <a:gd name="connsiteX2" fmla="*/ 1407348 w 1594075"/>
                <a:gd name="connsiteY2" fmla="*/ 0 h 1120341"/>
                <a:gd name="connsiteX3" fmla="*/ 1594075 w 1594075"/>
                <a:gd name="connsiteY3" fmla="*/ 186727 h 1120341"/>
                <a:gd name="connsiteX4" fmla="*/ 1594075 w 1594075"/>
                <a:gd name="connsiteY4" fmla="*/ 933614 h 1120341"/>
                <a:gd name="connsiteX5" fmla="*/ 1407348 w 1594075"/>
                <a:gd name="connsiteY5" fmla="*/ 1120341 h 1120341"/>
                <a:gd name="connsiteX6" fmla="*/ 186727 w 1594075"/>
                <a:gd name="connsiteY6" fmla="*/ 1120341 h 1120341"/>
                <a:gd name="connsiteX7" fmla="*/ 0 w 1594075"/>
                <a:gd name="connsiteY7" fmla="*/ 933614 h 1120341"/>
                <a:gd name="connsiteX8" fmla="*/ 0 w 1594075"/>
                <a:gd name="connsiteY8" fmla="*/ 186727 h 112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075" h="1120341">
                  <a:moveTo>
                    <a:pt x="0" y="186727"/>
                  </a:moveTo>
                  <a:cubicBezTo>
                    <a:pt x="0" y="83601"/>
                    <a:pt x="83601" y="0"/>
                    <a:pt x="186727" y="0"/>
                  </a:cubicBezTo>
                  <a:lnTo>
                    <a:pt x="1407348" y="0"/>
                  </a:lnTo>
                  <a:cubicBezTo>
                    <a:pt x="1510474" y="0"/>
                    <a:pt x="1594075" y="83601"/>
                    <a:pt x="1594075" y="186727"/>
                  </a:cubicBezTo>
                  <a:lnTo>
                    <a:pt x="1594075" y="933614"/>
                  </a:lnTo>
                  <a:cubicBezTo>
                    <a:pt x="1594075" y="1036740"/>
                    <a:pt x="1510474" y="1120341"/>
                    <a:pt x="1407348" y="1120341"/>
                  </a:cubicBezTo>
                  <a:lnTo>
                    <a:pt x="186727" y="1120341"/>
                  </a:lnTo>
                  <a:cubicBezTo>
                    <a:pt x="83601" y="1120341"/>
                    <a:pt x="0" y="1036740"/>
                    <a:pt x="0" y="933614"/>
                  </a:cubicBezTo>
                  <a:lnTo>
                    <a:pt x="0" y="18672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79" tIns="70579" rIns="70579" bIns="70579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WEATHER FORECASTING MODEL</a:t>
              </a:r>
            </a:p>
          </p:txBody>
        </p:sp>
        <p:sp>
          <p:nvSpPr>
            <p:cNvPr id="33" name="Freeform 32"/>
            <p:cNvSpPr/>
            <p:nvPr/>
          </p:nvSpPr>
          <p:spPr>
            <a:xfrm rot="3157237">
              <a:off x="9338441" y="6167702"/>
              <a:ext cx="721346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21346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9335608" y="6454305"/>
              <a:ext cx="1848400" cy="894602"/>
            </a:xfrm>
            <a:custGeom>
              <a:avLst/>
              <a:gdLst>
                <a:gd name="connsiteX0" fmla="*/ 0 w 1848400"/>
                <a:gd name="connsiteY0" fmla="*/ 149103 h 894602"/>
                <a:gd name="connsiteX1" fmla="*/ 149103 w 1848400"/>
                <a:gd name="connsiteY1" fmla="*/ 0 h 894602"/>
                <a:gd name="connsiteX2" fmla="*/ 1699297 w 1848400"/>
                <a:gd name="connsiteY2" fmla="*/ 0 h 894602"/>
                <a:gd name="connsiteX3" fmla="*/ 1848400 w 1848400"/>
                <a:gd name="connsiteY3" fmla="*/ 149103 h 894602"/>
                <a:gd name="connsiteX4" fmla="*/ 1848400 w 1848400"/>
                <a:gd name="connsiteY4" fmla="*/ 745499 h 894602"/>
                <a:gd name="connsiteX5" fmla="*/ 1699297 w 1848400"/>
                <a:gd name="connsiteY5" fmla="*/ 894602 h 894602"/>
                <a:gd name="connsiteX6" fmla="*/ 149103 w 1848400"/>
                <a:gd name="connsiteY6" fmla="*/ 894602 h 894602"/>
                <a:gd name="connsiteX7" fmla="*/ 0 w 1848400"/>
                <a:gd name="connsiteY7" fmla="*/ 745499 h 894602"/>
                <a:gd name="connsiteX8" fmla="*/ 0 w 1848400"/>
                <a:gd name="connsiteY8" fmla="*/ 149103 h 89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400" h="894602">
                  <a:moveTo>
                    <a:pt x="0" y="149103"/>
                  </a:moveTo>
                  <a:cubicBezTo>
                    <a:pt x="0" y="66756"/>
                    <a:pt x="66756" y="0"/>
                    <a:pt x="149103" y="0"/>
                  </a:cubicBezTo>
                  <a:lnTo>
                    <a:pt x="1699297" y="0"/>
                  </a:lnTo>
                  <a:cubicBezTo>
                    <a:pt x="1781644" y="0"/>
                    <a:pt x="1848400" y="66756"/>
                    <a:pt x="1848400" y="149103"/>
                  </a:cubicBezTo>
                  <a:lnTo>
                    <a:pt x="1848400" y="745499"/>
                  </a:lnTo>
                  <a:cubicBezTo>
                    <a:pt x="1848400" y="827846"/>
                    <a:pt x="1781644" y="894602"/>
                    <a:pt x="1699297" y="894602"/>
                  </a:cubicBezTo>
                  <a:lnTo>
                    <a:pt x="149103" y="894602"/>
                  </a:lnTo>
                  <a:cubicBezTo>
                    <a:pt x="66756" y="894602"/>
                    <a:pt x="0" y="827846"/>
                    <a:pt x="0" y="745499"/>
                  </a:cubicBezTo>
                  <a:lnTo>
                    <a:pt x="0" y="14910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33" tIns="62833" rIns="62833" bIns="62833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65" b="1" dirty="0">
                  <a:solidFill>
                    <a:prstClr val="black"/>
                  </a:solidFill>
                </a:rPr>
                <a:t>EARLY WARNING SYSTEM</a:t>
              </a:r>
              <a:endParaRPr lang="en-IE" sz="1265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15116" y="5251081"/>
            <a:ext cx="4750651" cy="1274519"/>
            <a:chOff x="3001471" y="7470635"/>
            <a:chExt cx="6758681" cy="181323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" name="Freeform 35"/>
            <p:cNvSpPr/>
            <p:nvPr/>
          </p:nvSpPr>
          <p:spPr>
            <a:xfrm rot="1534752">
              <a:off x="7106642" y="7669496"/>
              <a:ext cx="92116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21167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7709327" y="7868357"/>
              <a:ext cx="2050825" cy="719995"/>
            </a:xfrm>
            <a:custGeom>
              <a:avLst/>
              <a:gdLst>
                <a:gd name="connsiteX0" fmla="*/ 0 w 2050825"/>
                <a:gd name="connsiteY0" fmla="*/ 120002 h 719995"/>
                <a:gd name="connsiteX1" fmla="*/ 120002 w 2050825"/>
                <a:gd name="connsiteY1" fmla="*/ 0 h 719995"/>
                <a:gd name="connsiteX2" fmla="*/ 1930823 w 2050825"/>
                <a:gd name="connsiteY2" fmla="*/ 0 h 719995"/>
                <a:gd name="connsiteX3" fmla="*/ 2050825 w 2050825"/>
                <a:gd name="connsiteY3" fmla="*/ 120002 h 719995"/>
                <a:gd name="connsiteX4" fmla="*/ 2050825 w 2050825"/>
                <a:gd name="connsiteY4" fmla="*/ 599993 h 719995"/>
                <a:gd name="connsiteX5" fmla="*/ 1930823 w 2050825"/>
                <a:gd name="connsiteY5" fmla="*/ 719995 h 719995"/>
                <a:gd name="connsiteX6" fmla="*/ 120002 w 2050825"/>
                <a:gd name="connsiteY6" fmla="*/ 719995 h 719995"/>
                <a:gd name="connsiteX7" fmla="*/ 0 w 2050825"/>
                <a:gd name="connsiteY7" fmla="*/ 599993 h 719995"/>
                <a:gd name="connsiteX8" fmla="*/ 0 w 2050825"/>
                <a:gd name="connsiteY8" fmla="*/ 120002 h 7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825" h="719995">
                  <a:moveTo>
                    <a:pt x="0" y="120002"/>
                  </a:moveTo>
                  <a:cubicBezTo>
                    <a:pt x="0" y="53727"/>
                    <a:pt x="53727" y="0"/>
                    <a:pt x="120002" y="0"/>
                  </a:cubicBezTo>
                  <a:lnTo>
                    <a:pt x="1930823" y="0"/>
                  </a:lnTo>
                  <a:cubicBezTo>
                    <a:pt x="1997098" y="0"/>
                    <a:pt x="2050825" y="53727"/>
                    <a:pt x="2050825" y="120002"/>
                  </a:cubicBezTo>
                  <a:lnTo>
                    <a:pt x="2050825" y="599993"/>
                  </a:lnTo>
                  <a:cubicBezTo>
                    <a:pt x="2050825" y="666268"/>
                    <a:pt x="1997098" y="719995"/>
                    <a:pt x="1930823" y="719995"/>
                  </a:cubicBezTo>
                  <a:lnTo>
                    <a:pt x="120002" y="719995"/>
                  </a:lnTo>
                  <a:cubicBezTo>
                    <a:pt x="53727" y="719995"/>
                    <a:pt x="0" y="666268"/>
                    <a:pt x="0" y="599993"/>
                  </a:cubicBezTo>
                  <a:lnTo>
                    <a:pt x="0" y="12000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41" tIns="56841" rIns="56841" bIns="56841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ts val="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 POLICY ENGAGEMENT</a:t>
              </a:r>
            </a:p>
          </p:txBody>
        </p:sp>
        <p:sp>
          <p:nvSpPr>
            <p:cNvPr id="38" name="Freeform 37"/>
            <p:cNvSpPr/>
            <p:nvPr/>
          </p:nvSpPr>
          <p:spPr>
            <a:xfrm rot="5399972">
              <a:off x="5908689" y="7981255"/>
              <a:ext cx="1021239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021239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5429314" y="8491875"/>
              <a:ext cx="1980003" cy="791999"/>
            </a:xfrm>
            <a:custGeom>
              <a:avLst/>
              <a:gdLst>
                <a:gd name="connsiteX0" fmla="*/ 0 w 1980003"/>
                <a:gd name="connsiteY0" fmla="*/ 132002 h 791999"/>
                <a:gd name="connsiteX1" fmla="*/ 132002 w 1980003"/>
                <a:gd name="connsiteY1" fmla="*/ 0 h 791999"/>
                <a:gd name="connsiteX2" fmla="*/ 1848001 w 1980003"/>
                <a:gd name="connsiteY2" fmla="*/ 0 h 791999"/>
                <a:gd name="connsiteX3" fmla="*/ 1980003 w 1980003"/>
                <a:gd name="connsiteY3" fmla="*/ 132002 h 791999"/>
                <a:gd name="connsiteX4" fmla="*/ 1980003 w 1980003"/>
                <a:gd name="connsiteY4" fmla="*/ 659997 h 791999"/>
                <a:gd name="connsiteX5" fmla="*/ 1848001 w 1980003"/>
                <a:gd name="connsiteY5" fmla="*/ 791999 h 791999"/>
                <a:gd name="connsiteX6" fmla="*/ 132002 w 1980003"/>
                <a:gd name="connsiteY6" fmla="*/ 791999 h 791999"/>
                <a:gd name="connsiteX7" fmla="*/ 0 w 1980003"/>
                <a:gd name="connsiteY7" fmla="*/ 659997 h 791999"/>
                <a:gd name="connsiteX8" fmla="*/ 0 w 1980003"/>
                <a:gd name="connsiteY8" fmla="*/ 132002 h 7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003" h="791999">
                  <a:moveTo>
                    <a:pt x="0" y="132002"/>
                  </a:moveTo>
                  <a:cubicBezTo>
                    <a:pt x="0" y="59099"/>
                    <a:pt x="59099" y="0"/>
                    <a:pt x="132002" y="0"/>
                  </a:cubicBezTo>
                  <a:lnTo>
                    <a:pt x="1848001" y="0"/>
                  </a:lnTo>
                  <a:cubicBezTo>
                    <a:pt x="1920904" y="0"/>
                    <a:pt x="1980003" y="59099"/>
                    <a:pt x="1980003" y="132002"/>
                  </a:cubicBezTo>
                  <a:lnTo>
                    <a:pt x="1980003" y="659997"/>
                  </a:lnTo>
                  <a:cubicBezTo>
                    <a:pt x="1980003" y="732900"/>
                    <a:pt x="1920904" y="791999"/>
                    <a:pt x="1848001" y="791999"/>
                  </a:cubicBezTo>
                  <a:lnTo>
                    <a:pt x="132002" y="791999"/>
                  </a:lnTo>
                  <a:cubicBezTo>
                    <a:pt x="59099" y="791999"/>
                    <a:pt x="0" y="732900"/>
                    <a:pt x="0" y="659997"/>
                  </a:cubicBezTo>
                  <a:lnTo>
                    <a:pt x="0" y="13200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12" tIns="59312" rIns="59312" bIns="59312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ts val="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RESEARCH</a:t>
              </a:r>
            </a:p>
          </p:txBody>
        </p:sp>
        <p:sp>
          <p:nvSpPr>
            <p:cNvPr id="40" name="Freeform 39"/>
            <p:cNvSpPr/>
            <p:nvPr/>
          </p:nvSpPr>
          <p:spPr>
            <a:xfrm rot="9362740">
              <a:off x="4810958" y="7644409"/>
              <a:ext cx="85601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856010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3001471" y="7818183"/>
              <a:ext cx="2072093" cy="719995"/>
            </a:xfrm>
            <a:custGeom>
              <a:avLst/>
              <a:gdLst>
                <a:gd name="connsiteX0" fmla="*/ 0 w 2072093"/>
                <a:gd name="connsiteY0" fmla="*/ 120002 h 719995"/>
                <a:gd name="connsiteX1" fmla="*/ 120002 w 2072093"/>
                <a:gd name="connsiteY1" fmla="*/ 0 h 719995"/>
                <a:gd name="connsiteX2" fmla="*/ 1952091 w 2072093"/>
                <a:gd name="connsiteY2" fmla="*/ 0 h 719995"/>
                <a:gd name="connsiteX3" fmla="*/ 2072093 w 2072093"/>
                <a:gd name="connsiteY3" fmla="*/ 120002 h 719995"/>
                <a:gd name="connsiteX4" fmla="*/ 2072093 w 2072093"/>
                <a:gd name="connsiteY4" fmla="*/ 599993 h 719995"/>
                <a:gd name="connsiteX5" fmla="*/ 1952091 w 2072093"/>
                <a:gd name="connsiteY5" fmla="*/ 719995 h 719995"/>
                <a:gd name="connsiteX6" fmla="*/ 120002 w 2072093"/>
                <a:gd name="connsiteY6" fmla="*/ 719995 h 719995"/>
                <a:gd name="connsiteX7" fmla="*/ 0 w 2072093"/>
                <a:gd name="connsiteY7" fmla="*/ 599993 h 719995"/>
                <a:gd name="connsiteX8" fmla="*/ 0 w 2072093"/>
                <a:gd name="connsiteY8" fmla="*/ 120002 h 7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093" h="719995">
                  <a:moveTo>
                    <a:pt x="0" y="120002"/>
                  </a:moveTo>
                  <a:cubicBezTo>
                    <a:pt x="0" y="53727"/>
                    <a:pt x="53727" y="0"/>
                    <a:pt x="120002" y="0"/>
                  </a:cubicBezTo>
                  <a:lnTo>
                    <a:pt x="1952091" y="0"/>
                  </a:lnTo>
                  <a:cubicBezTo>
                    <a:pt x="2018366" y="0"/>
                    <a:pt x="2072093" y="53727"/>
                    <a:pt x="2072093" y="120002"/>
                  </a:cubicBezTo>
                  <a:lnTo>
                    <a:pt x="2072093" y="599993"/>
                  </a:lnTo>
                  <a:cubicBezTo>
                    <a:pt x="2072093" y="666268"/>
                    <a:pt x="2018366" y="719995"/>
                    <a:pt x="1952091" y="719995"/>
                  </a:cubicBezTo>
                  <a:lnTo>
                    <a:pt x="120002" y="719995"/>
                  </a:lnTo>
                  <a:cubicBezTo>
                    <a:pt x="53727" y="719995"/>
                    <a:pt x="0" y="666268"/>
                    <a:pt x="0" y="599993"/>
                  </a:cubicBezTo>
                  <a:lnTo>
                    <a:pt x="0" y="12000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41" tIns="56841" rIns="56841" bIns="56841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65" b="1" dirty="0">
                  <a:solidFill>
                    <a:prstClr val="black"/>
                  </a:solidFill>
                </a:rPr>
                <a:t>ADVOCACY</a:t>
              </a:r>
              <a:endParaRPr lang="en-IE" sz="1265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2054" y="2687743"/>
            <a:ext cx="2198283" cy="2196736"/>
            <a:chOff x="649684" y="3823812"/>
            <a:chExt cx="3127465" cy="312526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3" name="Freeform 42"/>
            <p:cNvSpPr/>
            <p:nvPr/>
          </p:nvSpPr>
          <p:spPr>
            <a:xfrm rot="8634938">
              <a:off x="2973138" y="6027140"/>
              <a:ext cx="685731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85731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1464953" y="6229080"/>
              <a:ext cx="2159999" cy="719996"/>
            </a:xfrm>
            <a:custGeom>
              <a:avLst/>
              <a:gdLst>
                <a:gd name="connsiteX0" fmla="*/ 0 w 2159999"/>
                <a:gd name="connsiteY0" fmla="*/ 120002 h 719996"/>
                <a:gd name="connsiteX1" fmla="*/ 120002 w 2159999"/>
                <a:gd name="connsiteY1" fmla="*/ 0 h 719996"/>
                <a:gd name="connsiteX2" fmla="*/ 2039997 w 2159999"/>
                <a:gd name="connsiteY2" fmla="*/ 0 h 719996"/>
                <a:gd name="connsiteX3" fmla="*/ 2159999 w 2159999"/>
                <a:gd name="connsiteY3" fmla="*/ 120002 h 719996"/>
                <a:gd name="connsiteX4" fmla="*/ 2159999 w 2159999"/>
                <a:gd name="connsiteY4" fmla="*/ 599994 h 719996"/>
                <a:gd name="connsiteX5" fmla="*/ 2039997 w 2159999"/>
                <a:gd name="connsiteY5" fmla="*/ 719996 h 719996"/>
                <a:gd name="connsiteX6" fmla="*/ 120002 w 2159999"/>
                <a:gd name="connsiteY6" fmla="*/ 719996 h 719996"/>
                <a:gd name="connsiteX7" fmla="*/ 0 w 2159999"/>
                <a:gd name="connsiteY7" fmla="*/ 599994 h 719996"/>
                <a:gd name="connsiteX8" fmla="*/ 0 w 2159999"/>
                <a:gd name="connsiteY8" fmla="*/ 120002 h 71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999" h="719996">
                  <a:moveTo>
                    <a:pt x="0" y="120002"/>
                  </a:moveTo>
                  <a:cubicBezTo>
                    <a:pt x="0" y="53727"/>
                    <a:pt x="53727" y="0"/>
                    <a:pt x="120002" y="0"/>
                  </a:cubicBezTo>
                  <a:lnTo>
                    <a:pt x="2039997" y="0"/>
                  </a:lnTo>
                  <a:cubicBezTo>
                    <a:pt x="2106272" y="0"/>
                    <a:pt x="2159999" y="53727"/>
                    <a:pt x="2159999" y="120002"/>
                  </a:cubicBezTo>
                  <a:lnTo>
                    <a:pt x="2159999" y="599994"/>
                  </a:lnTo>
                  <a:cubicBezTo>
                    <a:pt x="2159999" y="666269"/>
                    <a:pt x="2106272" y="719996"/>
                    <a:pt x="2039997" y="719996"/>
                  </a:cubicBezTo>
                  <a:lnTo>
                    <a:pt x="120002" y="719996"/>
                  </a:lnTo>
                  <a:cubicBezTo>
                    <a:pt x="53727" y="719996"/>
                    <a:pt x="0" y="666269"/>
                    <a:pt x="0" y="599994"/>
                  </a:cubicBezTo>
                  <a:lnTo>
                    <a:pt x="0" y="12000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41" tIns="56841" rIns="56841" bIns="56841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COP UNFCCC</a:t>
              </a:r>
            </a:p>
          </p:txBody>
        </p:sp>
        <p:sp>
          <p:nvSpPr>
            <p:cNvPr id="45" name="Freeform 44"/>
            <p:cNvSpPr/>
            <p:nvPr/>
          </p:nvSpPr>
          <p:spPr>
            <a:xfrm rot="10786387">
              <a:off x="2809682" y="5470370"/>
              <a:ext cx="29608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96085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649684" y="5115234"/>
              <a:ext cx="2159999" cy="719996"/>
            </a:xfrm>
            <a:custGeom>
              <a:avLst/>
              <a:gdLst>
                <a:gd name="connsiteX0" fmla="*/ 0 w 2159999"/>
                <a:gd name="connsiteY0" fmla="*/ 120002 h 719996"/>
                <a:gd name="connsiteX1" fmla="*/ 120002 w 2159999"/>
                <a:gd name="connsiteY1" fmla="*/ 0 h 719996"/>
                <a:gd name="connsiteX2" fmla="*/ 2039997 w 2159999"/>
                <a:gd name="connsiteY2" fmla="*/ 0 h 719996"/>
                <a:gd name="connsiteX3" fmla="*/ 2159999 w 2159999"/>
                <a:gd name="connsiteY3" fmla="*/ 120002 h 719996"/>
                <a:gd name="connsiteX4" fmla="*/ 2159999 w 2159999"/>
                <a:gd name="connsiteY4" fmla="*/ 599994 h 719996"/>
                <a:gd name="connsiteX5" fmla="*/ 2039997 w 2159999"/>
                <a:gd name="connsiteY5" fmla="*/ 719996 h 719996"/>
                <a:gd name="connsiteX6" fmla="*/ 120002 w 2159999"/>
                <a:gd name="connsiteY6" fmla="*/ 719996 h 719996"/>
                <a:gd name="connsiteX7" fmla="*/ 0 w 2159999"/>
                <a:gd name="connsiteY7" fmla="*/ 599994 h 719996"/>
                <a:gd name="connsiteX8" fmla="*/ 0 w 2159999"/>
                <a:gd name="connsiteY8" fmla="*/ 120002 h 71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999" h="719996">
                  <a:moveTo>
                    <a:pt x="0" y="120002"/>
                  </a:moveTo>
                  <a:cubicBezTo>
                    <a:pt x="0" y="53727"/>
                    <a:pt x="53727" y="0"/>
                    <a:pt x="120002" y="0"/>
                  </a:cubicBezTo>
                  <a:lnTo>
                    <a:pt x="2039997" y="0"/>
                  </a:lnTo>
                  <a:cubicBezTo>
                    <a:pt x="2106272" y="0"/>
                    <a:pt x="2159999" y="53727"/>
                    <a:pt x="2159999" y="120002"/>
                  </a:cubicBezTo>
                  <a:lnTo>
                    <a:pt x="2159999" y="599994"/>
                  </a:lnTo>
                  <a:cubicBezTo>
                    <a:pt x="2159999" y="666269"/>
                    <a:pt x="2106272" y="719996"/>
                    <a:pt x="2039997" y="719996"/>
                  </a:cubicBezTo>
                  <a:lnTo>
                    <a:pt x="120002" y="719996"/>
                  </a:lnTo>
                  <a:cubicBezTo>
                    <a:pt x="53727" y="719996"/>
                    <a:pt x="0" y="666269"/>
                    <a:pt x="0" y="599994"/>
                  </a:cubicBezTo>
                  <a:lnTo>
                    <a:pt x="0" y="12000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41" tIns="56841" rIns="56841" bIns="56841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265" b="1" dirty="0">
                  <a:solidFill>
                    <a:prstClr val="black"/>
                  </a:solidFill>
                </a:rPr>
                <a:t>UNEA</a:t>
              </a:r>
            </a:p>
          </p:txBody>
        </p:sp>
        <p:sp>
          <p:nvSpPr>
            <p:cNvPr id="47" name="Freeform 46"/>
            <p:cNvSpPr/>
            <p:nvPr/>
          </p:nvSpPr>
          <p:spPr>
            <a:xfrm rot="13257138">
              <a:off x="2918486" y="4825206"/>
              <a:ext cx="858663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858663" y="0"/>
                  </a:lnTo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1528736" y="3823812"/>
              <a:ext cx="2159999" cy="719996"/>
            </a:xfrm>
            <a:custGeom>
              <a:avLst/>
              <a:gdLst>
                <a:gd name="connsiteX0" fmla="*/ 0 w 2159999"/>
                <a:gd name="connsiteY0" fmla="*/ 120002 h 719996"/>
                <a:gd name="connsiteX1" fmla="*/ 120002 w 2159999"/>
                <a:gd name="connsiteY1" fmla="*/ 0 h 719996"/>
                <a:gd name="connsiteX2" fmla="*/ 2039997 w 2159999"/>
                <a:gd name="connsiteY2" fmla="*/ 0 h 719996"/>
                <a:gd name="connsiteX3" fmla="*/ 2159999 w 2159999"/>
                <a:gd name="connsiteY3" fmla="*/ 120002 h 719996"/>
                <a:gd name="connsiteX4" fmla="*/ 2159999 w 2159999"/>
                <a:gd name="connsiteY4" fmla="*/ 599994 h 719996"/>
                <a:gd name="connsiteX5" fmla="*/ 2039997 w 2159999"/>
                <a:gd name="connsiteY5" fmla="*/ 719996 h 719996"/>
                <a:gd name="connsiteX6" fmla="*/ 120002 w 2159999"/>
                <a:gd name="connsiteY6" fmla="*/ 719996 h 719996"/>
                <a:gd name="connsiteX7" fmla="*/ 0 w 2159999"/>
                <a:gd name="connsiteY7" fmla="*/ 599994 h 719996"/>
                <a:gd name="connsiteX8" fmla="*/ 0 w 2159999"/>
                <a:gd name="connsiteY8" fmla="*/ 120002 h 71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999" h="719996">
                  <a:moveTo>
                    <a:pt x="0" y="120002"/>
                  </a:moveTo>
                  <a:cubicBezTo>
                    <a:pt x="0" y="53727"/>
                    <a:pt x="53727" y="0"/>
                    <a:pt x="120002" y="0"/>
                  </a:cubicBezTo>
                  <a:lnTo>
                    <a:pt x="2039997" y="0"/>
                  </a:lnTo>
                  <a:cubicBezTo>
                    <a:pt x="2106272" y="0"/>
                    <a:pt x="2159999" y="53727"/>
                    <a:pt x="2159999" y="120002"/>
                  </a:cubicBezTo>
                  <a:lnTo>
                    <a:pt x="2159999" y="599994"/>
                  </a:lnTo>
                  <a:cubicBezTo>
                    <a:pt x="2159999" y="666269"/>
                    <a:pt x="2106272" y="719996"/>
                    <a:pt x="2039997" y="719996"/>
                  </a:cubicBezTo>
                  <a:lnTo>
                    <a:pt x="120002" y="719996"/>
                  </a:lnTo>
                  <a:cubicBezTo>
                    <a:pt x="53727" y="719996"/>
                    <a:pt x="0" y="666269"/>
                    <a:pt x="0" y="599994"/>
                  </a:cubicBezTo>
                  <a:lnTo>
                    <a:pt x="0" y="12000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41" tIns="56841" rIns="56841" bIns="56841" numCol="1" spcCol="1270" anchor="ctr" anchorCtr="0">
              <a:noAutofit/>
            </a:bodyPr>
            <a:lstStyle/>
            <a:p>
              <a:pPr algn="ctr" defTabSz="56239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65" b="1" dirty="0">
                  <a:solidFill>
                    <a:prstClr val="black"/>
                  </a:solidFill>
                </a:rPr>
                <a:t>GLOBAL PLATFORM</a:t>
              </a:r>
              <a:endParaRPr lang="en-IE" sz="1265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294" y="1189496"/>
            <a:ext cx="1398216" cy="923573"/>
            <a:chOff x="866274" y="2054889"/>
            <a:chExt cx="1989221" cy="13139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Right Arrow 2"/>
            <p:cNvSpPr/>
            <p:nvPr/>
          </p:nvSpPr>
          <p:spPr>
            <a:xfrm>
              <a:off x="866274" y="2054889"/>
              <a:ext cx="1989221" cy="1313954"/>
            </a:xfrm>
            <a:prstGeom prst="rightArrow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86" fontAlgn="auto">
                <a:spcBef>
                  <a:spcPts val="0"/>
                </a:spcBef>
                <a:spcAft>
                  <a:spcPts val="0"/>
                </a:spcAft>
              </a:pPr>
              <a:endParaRPr lang="en-IE" sz="1828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2316" y="2421196"/>
              <a:ext cx="1572127" cy="623964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688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25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VALUE CHAIN DEVELOPMENT</a:t>
              </a:r>
              <a:endParaRPr lang="en-IE" sz="1125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81576" y="1282116"/>
            <a:ext cx="1722943" cy="1257384"/>
            <a:chOff x="10244627" y="1824048"/>
            <a:chExt cx="1989221" cy="1313954"/>
          </a:xfrm>
          <a:solidFill>
            <a:schemeClr val="accent6">
              <a:lumMod val="75000"/>
            </a:schemeClr>
          </a:solidFill>
        </p:grpSpPr>
        <p:sp>
          <p:nvSpPr>
            <p:cNvPr id="9" name="Right Arrow 8"/>
            <p:cNvSpPr/>
            <p:nvPr/>
          </p:nvSpPr>
          <p:spPr>
            <a:xfrm rot="8955156">
              <a:off x="10244627" y="1824048"/>
              <a:ext cx="1989221" cy="1313954"/>
            </a:xfrm>
            <a:prstGeom prst="rightArrow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86" fontAlgn="auto">
                <a:spcBef>
                  <a:spcPts val="0"/>
                </a:spcBef>
                <a:spcAft>
                  <a:spcPts val="0"/>
                </a:spcAft>
              </a:pPr>
              <a:endParaRPr lang="en-IE" sz="1828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795903">
              <a:off x="10599567" y="2191942"/>
              <a:ext cx="1484126" cy="458314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688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25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CASH-FOR-ASSETS (BRACE II)</a:t>
              </a:r>
              <a:endParaRPr lang="en-IE" sz="1125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54" y="274639"/>
            <a:ext cx="8219892" cy="622966"/>
          </a:xfrm>
          <a:solidFill>
            <a:srgbClr val="20AB3E"/>
          </a:solidFill>
        </p:spPr>
        <p:txBody>
          <a:bodyPr>
            <a:normAutofit fontScale="90000"/>
          </a:bodyPr>
          <a:lstStyle/>
          <a:p>
            <a:r>
              <a:rPr lang="en-US" sz="1968" b="1" dirty="0">
                <a:solidFill>
                  <a:schemeClr val="bg1"/>
                </a:solidFill>
                <a:latin typeface="Helvetica Neue"/>
                <a:cs typeface="Helvetica" panose="020B0604020202020204" pitchFamily="34" charset="0"/>
              </a:rPr>
              <a:t>BRACED MULITI-LEVEL APPROACH </a:t>
            </a:r>
            <a:br>
              <a:rPr lang="en-US" sz="1968" b="1" dirty="0">
                <a:solidFill>
                  <a:schemeClr val="bg1"/>
                </a:solidFill>
                <a:latin typeface="Helvetica Neue"/>
                <a:cs typeface="Helvetica" panose="020B0604020202020204" pitchFamily="34" charset="0"/>
              </a:rPr>
            </a:br>
            <a:r>
              <a:rPr lang="en-US" sz="1968" b="1" dirty="0">
                <a:solidFill>
                  <a:schemeClr val="bg1"/>
                </a:solidFill>
                <a:latin typeface="Helvetica Neue"/>
                <a:cs typeface="Helvetica" panose="020B0604020202020204" pitchFamily="34" charset="0"/>
              </a:rPr>
              <a:t>(Building Resilience to Climate Extremes and Disasters)</a:t>
            </a:r>
            <a:endParaRPr lang="en-IE" sz="1968" b="1" dirty="0">
              <a:solidFill>
                <a:schemeClr val="bg1"/>
              </a:solidFill>
              <a:latin typeface="Helvetica Neue"/>
              <a:cs typeface="Helvetica" panose="020B0604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97914" y="1760541"/>
            <a:ext cx="1398216" cy="923573"/>
            <a:chOff x="866274" y="2054889"/>
            <a:chExt cx="1989221" cy="13139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7" name="Right Arrow 56"/>
            <p:cNvSpPr/>
            <p:nvPr/>
          </p:nvSpPr>
          <p:spPr>
            <a:xfrm>
              <a:off x="866274" y="2054889"/>
              <a:ext cx="1989221" cy="131395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86" fontAlgn="auto">
                <a:spcBef>
                  <a:spcPts val="0"/>
                </a:spcBef>
                <a:spcAft>
                  <a:spcPts val="0"/>
                </a:spcAft>
              </a:pPr>
              <a:endParaRPr lang="en-IE" sz="1828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6274" y="2529120"/>
              <a:ext cx="1572127" cy="3776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688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25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CLTS</a:t>
              </a:r>
              <a:endParaRPr lang="en-IE" sz="1125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88424" y="2385294"/>
            <a:ext cx="5123441" cy="2865787"/>
            <a:chOff x="3105766" y="3393522"/>
            <a:chExt cx="7289044" cy="4077113"/>
          </a:xfrm>
        </p:grpSpPr>
        <p:sp>
          <p:nvSpPr>
            <p:cNvPr id="65" name="Freeform 64"/>
            <p:cNvSpPr/>
            <p:nvPr/>
          </p:nvSpPr>
          <p:spPr>
            <a:xfrm>
              <a:off x="5406699" y="3393522"/>
              <a:ext cx="2085972" cy="779335"/>
            </a:xfrm>
            <a:custGeom>
              <a:avLst/>
              <a:gdLst>
                <a:gd name="connsiteX0" fmla="*/ 0 w 1770751"/>
                <a:gd name="connsiteY0" fmla="*/ 129892 h 779335"/>
                <a:gd name="connsiteX1" fmla="*/ 129892 w 1770751"/>
                <a:gd name="connsiteY1" fmla="*/ 0 h 779335"/>
                <a:gd name="connsiteX2" fmla="*/ 1640859 w 1770751"/>
                <a:gd name="connsiteY2" fmla="*/ 0 h 779335"/>
                <a:gd name="connsiteX3" fmla="*/ 1770751 w 1770751"/>
                <a:gd name="connsiteY3" fmla="*/ 129892 h 779335"/>
                <a:gd name="connsiteX4" fmla="*/ 1770751 w 1770751"/>
                <a:gd name="connsiteY4" fmla="*/ 649443 h 779335"/>
                <a:gd name="connsiteX5" fmla="*/ 1640859 w 1770751"/>
                <a:gd name="connsiteY5" fmla="*/ 779335 h 779335"/>
                <a:gd name="connsiteX6" fmla="*/ 129892 w 1770751"/>
                <a:gd name="connsiteY6" fmla="*/ 779335 h 779335"/>
                <a:gd name="connsiteX7" fmla="*/ 0 w 1770751"/>
                <a:gd name="connsiteY7" fmla="*/ 649443 h 779335"/>
                <a:gd name="connsiteX8" fmla="*/ 0 w 1770751"/>
                <a:gd name="connsiteY8" fmla="*/ 129892 h 77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0751" h="779335">
                  <a:moveTo>
                    <a:pt x="0" y="129892"/>
                  </a:moveTo>
                  <a:cubicBezTo>
                    <a:pt x="0" y="58155"/>
                    <a:pt x="58155" y="0"/>
                    <a:pt x="129892" y="0"/>
                  </a:cubicBezTo>
                  <a:lnTo>
                    <a:pt x="1640859" y="0"/>
                  </a:lnTo>
                  <a:cubicBezTo>
                    <a:pt x="1712596" y="0"/>
                    <a:pt x="1770751" y="58155"/>
                    <a:pt x="1770751" y="129892"/>
                  </a:cubicBezTo>
                  <a:lnTo>
                    <a:pt x="1770751" y="649443"/>
                  </a:lnTo>
                  <a:cubicBezTo>
                    <a:pt x="1770751" y="721180"/>
                    <a:pt x="1712596" y="779335"/>
                    <a:pt x="1640859" y="779335"/>
                  </a:cubicBezTo>
                  <a:lnTo>
                    <a:pt x="129892" y="779335"/>
                  </a:lnTo>
                  <a:cubicBezTo>
                    <a:pt x="58155" y="779335"/>
                    <a:pt x="0" y="721180"/>
                    <a:pt x="0" y="649443"/>
                  </a:cubicBezTo>
                  <a:lnTo>
                    <a:pt x="0" y="1298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A300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90" tIns="69590" rIns="69590" bIns="69590" numCol="1" spcCol="1270" anchor="ctr" anchorCtr="0">
              <a:noAutofit/>
            </a:bodyPr>
            <a:lstStyle/>
            <a:p>
              <a:pPr algn="ctr" defTabSz="749854" fontAlgn="auto">
                <a:spcAft>
                  <a:spcPts val="0"/>
                </a:spcAft>
              </a:pPr>
              <a:r>
                <a:rPr lang="en-IE" sz="1406" b="1" dirty="0">
                  <a:solidFill>
                    <a:srgbClr val="20AB3E"/>
                  </a:solidFill>
                </a:rPr>
                <a:t>Community and Household Levels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7999848" y="5140710"/>
              <a:ext cx="2394962" cy="740389"/>
            </a:xfrm>
            <a:custGeom>
              <a:avLst/>
              <a:gdLst>
                <a:gd name="connsiteX0" fmla="*/ 0 w 2394962"/>
                <a:gd name="connsiteY0" fmla="*/ 123401 h 740389"/>
                <a:gd name="connsiteX1" fmla="*/ 123401 w 2394962"/>
                <a:gd name="connsiteY1" fmla="*/ 0 h 740389"/>
                <a:gd name="connsiteX2" fmla="*/ 2271561 w 2394962"/>
                <a:gd name="connsiteY2" fmla="*/ 0 h 740389"/>
                <a:gd name="connsiteX3" fmla="*/ 2394962 w 2394962"/>
                <a:gd name="connsiteY3" fmla="*/ 123401 h 740389"/>
                <a:gd name="connsiteX4" fmla="*/ 2394962 w 2394962"/>
                <a:gd name="connsiteY4" fmla="*/ 616988 h 740389"/>
                <a:gd name="connsiteX5" fmla="*/ 2271561 w 2394962"/>
                <a:gd name="connsiteY5" fmla="*/ 740389 h 740389"/>
                <a:gd name="connsiteX6" fmla="*/ 123401 w 2394962"/>
                <a:gd name="connsiteY6" fmla="*/ 740389 h 740389"/>
                <a:gd name="connsiteX7" fmla="*/ 0 w 2394962"/>
                <a:gd name="connsiteY7" fmla="*/ 616988 h 740389"/>
                <a:gd name="connsiteX8" fmla="*/ 0 w 2394962"/>
                <a:gd name="connsiteY8" fmla="*/ 123401 h 74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962" h="740389">
                  <a:moveTo>
                    <a:pt x="0" y="123401"/>
                  </a:moveTo>
                  <a:cubicBezTo>
                    <a:pt x="0" y="55249"/>
                    <a:pt x="55249" y="0"/>
                    <a:pt x="123401" y="0"/>
                  </a:cubicBezTo>
                  <a:lnTo>
                    <a:pt x="2271561" y="0"/>
                  </a:lnTo>
                  <a:cubicBezTo>
                    <a:pt x="2339713" y="0"/>
                    <a:pt x="2394962" y="55249"/>
                    <a:pt x="2394962" y="123401"/>
                  </a:cubicBezTo>
                  <a:lnTo>
                    <a:pt x="2394962" y="616988"/>
                  </a:lnTo>
                  <a:cubicBezTo>
                    <a:pt x="2394962" y="685140"/>
                    <a:pt x="2339713" y="740389"/>
                    <a:pt x="2271561" y="740389"/>
                  </a:cubicBezTo>
                  <a:lnTo>
                    <a:pt x="123401" y="740389"/>
                  </a:lnTo>
                  <a:cubicBezTo>
                    <a:pt x="55249" y="740389"/>
                    <a:pt x="0" y="685140"/>
                    <a:pt x="0" y="616988"/>
                  </a:cubicBezTo>
                  <a:lnTo>
                    <a:pt x="0" y="12340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A300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53" tIns="68253" rIns="68253" bIns="68253" numCol="1" spcCol="1270" anchor="ctr" anchorCtr="0">
              <a:noAutofit/>
            </a:bodyPr>
            <a:lstStyle/>
            <a:p>
              <a:pPr algn="ctr" defTabSz="749854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687" b="1" dirty="0">
                  <a:solidFill>
                    <a:srgbClr val="20AB3E"/>
                  </a:solidFill>
                </a:rPr>
                <a:t>Payam, County and State level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5367436" y="6769395"/>
              <a:ext cx="2103730" cy="701240"/>
            </a:xfrm>
            <a:custGeom>
              <a:avLst/>
              <a:gdLst>
                <a:gd name="connsiteX0" fmla="*/ 0 w 2103730"/>
                <a:gd name="connsiteY0" fmla="*/ 116876 h 701240"/>
                <a:gd name="connsiteX1" fmla="*/ 116876 w 2103730"/>
                <a:gd name="connsiteY1" fmla="*/ 0 h 701240"/>
                <a:gd name="connsiteX2" fmla="*/ 1986854 w 2103730"/>
                <a:gd name="connsiteY2" fmla="*/ 0 h 701240"/>
                <a:gd name="connsiteX3" fmla="*/ 2103730 w 2103730"/>
                <a:gd name="connsiteY3" fmla="*/ 116876 h 701240"/>
                <a:gd name="connsiteX4" fmla="*/ 2103730 w 2103730"/>
                <a:gd name="connsiteY4" fmla="*/ 584364 h 701240"/>
                <a:gd name="connsiteX5" fmla="*/ 1986854 w 2103730"/>
                <a:gd name="connsiteY5" fmla="*/ 701240 h 701240"/>
                <a:gd name="connsiteX6" fmla="*/ 116876 w 2103730"/>
                <a:gd name="connsiteY6" fmla="*/ 701240 h 701240"/>
                <a:gd name="connsiteX7" fmla="*/ 0 w 2103730"/>
                <a:gd name="connsiteY7" fmla="*/ 584364 h 701240"/>
                <a:gd name="connsiteX8" fmla="*/ 0 w 2103730"/>
                <a:gd name="connsiteY8" fmla="*/ 116876 h 7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730" h="701240">
                  <a:moveTo>
                    <a:pt x="0" y="116876"/>
                  </a:moveTo>
                  <a:cubicBezTo>
                    <a:pt x="0" y="52327"/>
                    <a:pt x="52327" y="0"/>
                    <a:pt x="116876" y="0"/>
                  </a:cubicBezTo>
                  <a:lnTo>
                    <a:pt x="1986854" y="0"/>
                  </a:lnTo>
                  <a:cubicBezTo>
                    <a:pt x="2051403" y="0"/>
                    <a:pt x="2103730" y="52327"/>
                    <a:pt x="2103730" y="116876"/>
                  </a:cubicBezTo>
                  <a:lnTo>
                    <a:pt x="2103730" y="584364"/>
                  </a:lnTo>
                  <a:cubicBezTo>
                    <a:pt x="2103730" y="648913"/>
                    <a:pt x="2051403" y="701240"/>
                    <a:pt x="1986854" y="701240"/>
                  </a:cubicBezTo>
                  <a:lnTo>
                    <a:pt x="116876" y="701240"/>
                  </a:lnTo>
                  <a:cubicBezTo>
                    <a:pt x="52327" y="701240"/>
                    <a:pt x="0" y="648913"/>
                    <a:pt x="0" y="584364"/>
                  </a:cubicBezTo>
                  <a:lnTo>
                    <a:pt x="0" y="11687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A300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10" tIns="66910" rIns="66910" bIns="66910" numCol="1" spcCol="1270" anchor="ctr" anchorCtr="0">
              <a:noAutofit/>
            </a:bodyPr>
            <a:lstStyle/>
            <a:p>
              <a:pPr algn="ctr" defTabSz="749854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687" b="1" dirty="0">
                  <a:solidFill>
                    <a:srgbClr val="20AB3E"/>
                  </a:solidFill>
                </a:rPr>
                <a:t>National</a:t>
              </a:r>
              <a:r>
                <a:rPr lang="en-IE" sz="1757" b="1" dirty="0">
                  <a:solidFill>
                    <a:srgbClr val="20AB3E"/>
                  </a:solidFill>
                </a:rPr>
                <a:t> Level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105766" y="5106603"/>
              <a:ext cx="1960656" cy="718597"/>
            </a:xfrm>
            <a:custGeom>
              <a:avLst/>
              <a:gdLst>
                <a:gd name="connsiteX0" fmla="*/ 0 w 1960656"/>
                <a:gd name="connsiteY0" fmla="*/ 119769 h 718597"/>
                <a:gd name="connsiteX1" fmla="*/ 119769 w 1960656"/>
                <a:gd name="connsiteY1" fmla="*/ 0 h 718597"/>
                <a:gd name="connsiteX2" fmla="*/ 1840887 w 1960656"/>
                <a:gd name="connsiteY2" fmla="*/ 0 h 718597"/>
                <a:gd name="connsiteX3" fmla="*/ 1960656 w 1960656"/>
                <a:gd name="connsiteY3" fmla="*/ 119769 h 718597"/>
                <a:gd name="connsiteX4" fmla="*/ 1960656 w 1960656"/>
                <a:gd name="connsiteY4" fmla="*/ 598828 h 718597"/>
                <a:gd name="connsiteX5" fmla="*/ 1840887 w 1960656"/>
                <a:gd name="connsiteY5" fmla="*/ 718597 h 718597"/>
                <a:gd name="connsiteX6" fmla="*/ 119769 w 1960656"/>
                <a:gd name="connsiteY6" fmla="*/ 718597 h 718597"/>
                <a:gd name="connsiteX7" fmla="*/ 0 w 1960656"/>
                <a:gd name="connsiteY7" fmla="*/ 598828 h 718597"/>
                <a:gd name="connsiteX8" fmla="*/ 0 w 1960656"/>
                <a:gd name="connsiteY8" fmla="*/ 119769 h 7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656" h="718597">
                  <a:moveTo>
                    <a:pt x="0" y="119769"/>
                  </a:moveTo>
                  <a:cubicBezTo>
                    <a:pt x="0" y="53622"/>
                    <a:pt x="53622" y="0"/>
                    <a:pt x="119769" y="0"/>
                  </a:cubicBezTo>
                  <a:lnTo>
                    <a:pt x="1840887" y="0"/>
                  </a:lnTo>
                  <a:cubicBezTo>
                    <a:pt x="1907034" y="0"/>
                    <a:pt x="1960656" y="53622"/>
                    <a:pt x="1960656" y="119769"/>
                  </a:cubicBezTo>
                  <a:lnTo>
                    <a:pt x="1960656" y="598828"/>
                  </a:lnTo>
                  <a:cubicBezTo>
                    <a:pt x="1960656" y="664975"/>
                    <a:pt x="1907034" y="718597"/>
                    <a:pt x="1840887" y="718597"/>
                  </a:cubicBezTo>
                  <a:lnTo>
                    <a:pt x="119769" y="718597"/>
                  </a:lnTo>
                  <a:cubicBezTo>
                    <a:pt x="53622" y="718597"/>
                    <a:pt x="0" y="664975"/>
                    <a:pt x="0" y="598828"/>
                  </a:cubicBezTo>
                  <a:lnTo>
                    <a:pt x="0" y="1197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A300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5" tIns="67505" rIns="67505" bIns="67505" numCol="1" spcCol="1270" anchor="ctr" anchorCtr="0">
              <a:noAutofit/>
            </a:bodyPr>
            <a:lstStyle/>
            <a:p>
              <a:pPr algn="ctr" defTabSz="749854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IE" sz="1687" b="1" dirty="0">
                  <a:solidFill>
                    <a:srgbClr val="20AB3E"/>
                  </a:solidFill>
                </a:rPr>
                <a:t>International 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1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031337"/>
          </a:xfrm>
        </p:spPr>
        <p:txBody>
          <a:bodyPr/>
          <a:lstStyle/>
          <a:p>
            <a:r>
              <a:rPr lang="en-US" dirty="0" smtClean="0"/>
              <a:t>Key Lessons Learnt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640960" cy="4896544"/>
          </a:xfrm>
        </p:spPr>
        <p:txBody>
          <a:bodyPr/>
          <a:lstStyle/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/>
              <a:t>R</a:t>
            </a:r>
            <a:r>
              <a:rPr lang="en-GB" sz="1800" dirty="0" smtClean="0"/>
              <a:t>esilience </a:t>
            </a:r>
            <a:r>
              <a:rPr lang="en-GB" sz="1800" dirty="0"/>
              <a:t>interventions are feasible in South </a:t>
            </a:r>
            <a:r>
              <a:rPr lang="en-GB" sz="1800" dirty="0" smtClean="0"/>
              <a:t>Sudan - </a:t>
            </a:r>
            <a:r>
              <a:rPr lang="en-GB" sz="1800" dirty="0"/>
              <a:t>flexibility </a:t>
            </a:r>
            <a:r>
              <a:rPr lang="en-GB" sz="1800" dirty="0" smtClean="0"/>
              <a:t>needed </a:t>
            </a:r>
            <a:r>
              <a:rPr lang="en-GB" sz="1800" dirty="0"/>
              <a:t>to tailor to local context and adjust to changing </a:t>
            </a:r>
            <a:r>
              <a:rPr lang="en-GB" sz="1800" dirty="0" smtClean="0"/>
              <a:t>circumstances</a:t>
            </a:r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endParaRPr lang="en-GB" sz="1800" dirty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/>
              <a:t>BRACED introduced new knowledge and practice around agriculture, NRM, sanitation, saving and credit, </a:t>
            </a:r>
            <a:r>
              <a:rPr lang="en-GB" sz="1800" dirty="0" smtClean="0"/>
              <a:t>business</a:t>
            </a:r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endParaRPr lang="en-GB" sz="1800" dirty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 smtClean="0"/>
              <a:t>Shift </a:t>
            </a:r>
            <a:r>
              <a:rPr lang="en-GB" sz="1800" dirty="0"/>
              <a:t>of </a:t>
            </a:r>
            <a:r>
              <a:rPr lang="en-GB" sz="1800" dirty="0" err="1"/>
              <a:t>mindset</a:t>
            </a:r>
            <a:r>
              <a:rPr lang="en-GB" sz="1800" dirty="0"/>
              <a:t> (dependence to self-reliance), greater community cohesion, and </a:t>
            </a:r>
            <a:r>
              <a:rPr lang="en-GB" sz="1800" dirty="0" smtClean="0"/>
              <a:t>reduced </a:t>
            </a:r>
            <a:r>
              <a:rPr lang="en-GB" sz="1800" dirty="0"/>
              <a:t>conflict </a:t>
            </a:r>
            <a:endParaRPr lang="en-GB" sz="1800" dirty="0" smtClean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endParaRPr lang="en-GB" sz="1800" dirty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 smtClean="0"/>
              <a:t>Improved </a:t>
            </a:r>
            <a:r>
              <a:rPr lang="en-GB" sz="1800" dirty="0"/>
              <a:t>resilience to shocks, but still vulnerability</a:t>
            </a:r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endParaRPr lang="en-GB" sz="1800" dirty="0" smtClean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 smtClean="0"/>
              <a:t>Introduction </a:t>
            </a:r>
            <a:r>
              <a:rPr lang="en-GB" sz="1800" dirty="0"/>
              <a:t>of CfA showed </a:t>
            </a:r>
            <a:r>
              <a:rPr lang="en-GB" sz="1800" dirty="0" smtClean="0"/>
              <a:t>responsiveness </a:t>
            </a:r>
            <a:r>
              <a:rPr lang="en-GB" sz="1800" dirty="0"/>
              <a:t>and flexibility; though some  question marks over quality/durability of the assets</a:t>
            </a:r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endParaRPr lang="en-GB" sz="1800" dirty="0" smtClean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 smtClean="0"/>
              <a:t>A </a:t>
            </a:r>
            <a:r>
              <a:rPr lang="en-GB" sz="1800" dirty="0"/>
              <a:t>substantial contribution has been made to the evidence base on Climate Change in South Sudan; some influence on policy and programming and signs of more to come</a:t>
            </a:r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endParaRPr lang="en-GB" sz="1800" dirty="0" smtClean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 smtClean="0"/>
              <a:t>Would </a:t>
            </a:r>
            <a:r>
              <a:rPr lang="en-GB" sz="1800" dirty="0"/>
              <a:t>have benefited from stronger phasing </a:t>
            </a:r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endParaRPr lang="en-GB" sz="1800" dirty="0" smtClean="0"/>
          </a:p>
          <a:p>
            <a:pPr marL="354013" lvl="0" indent="-354013" eaLnBrk="1" hangingPunct="1">
              <a:lnSpc>
                <a:spcPct val="70000"/>
              </a:lnSpc>
              <a:spcBef>
                <a:spcPct val="0"/>
              </a:spcBef>
              <a:buClr>
                <a:srgbClr val="00B050"/>
              </a:buClr>
              <a:buFont typeface="Wingdings 2" pitchFamily="18" charset="2"/>
              <a:buChar char=""/>
            </a:pPr>
            <a:r>
              <a:rPr lang="en-GB" sz="1800" dirty="0" smtClean="0"/>
              <a:t>Overall</a:t>
            </a:r>
            <a:r>
              <a:rPr lang="en-GB" sz="1800" dirty="0"/>
              <a:t>, a trailblazing programme which provides a foundation for future resilience work.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" y="274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I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I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5" y="301581"/>
            <a:ext cx="1090373" cy="10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31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 Gallery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5" y="301581"/>
            <a:ext cx="1090373" cy="1004394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FAAFFF8-F113-499D-BB6C-F7F5A30D3EED}"/>
              </a:ext>
            </a:extLst>
          </p:cNvPr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6208"/>
          <a:stretch>
            <a:fillRect/>
          </a:stretch>
        </p:blipFill>
        <p:spPr>
          <a:xfrm>
            <a:off x="323528" y="1577870"/>
            <a:ext cx="3509531" cy="23054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13275" y="3501008"/>
            <a:ext cx="351978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APFS </a:t>
            </a:r>
            <a:r>
              <a:rPr lang="en-GB" sz="1400" b="1" dirty="0"/>
              <a:t>group members outside </a:t>
            </a:r>
            <a:r>
              <a:rPr lang="en-GB" sz="1400" b="1" dirty="0" smtClean="0"/>
              <a:t>store: </a:t>
            </a:r>
            <a:r>
              <a:rPr lang="en-GB" sz="1400" b="1" dirty="0"/>
              <a:t>Kuanja, Tonj </a:t>
            </a:r>
            <a:r>
              <a:rPr lang="en-GB" sz="1400" b="1" dirty="0" smtClean="0"/>
              <a:t>South</a:t>
            </a:r>
            <a:endParaRPr lang="en-GB" sz="1400" b="1" dirty="0"/>
          </a:p>
        </p:txBody>
      </p:sp>
      <p:pic>
        <p:nvPicPr>
          <p:cNvPr id="11" name="Picture 10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E02B2032-0964-4A52-9F98-EC7A95C6B183}"/>
              </a:ext>
            </a:extLst>
          </p:cNvPr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6208"/>
          <a:stretch>
            <a:fillRect/>
          </a:stretch>
        </p:blipFill>
        <p:spPr>
          <a:xfrm rot="-5400000">
            <a:off x="5927588" y="2001403"/>
            <a:ext cx="3438243" cy="254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77" y="2037381"/>
            <a:ext cx="2627784" cy="1970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9874" y="1548739"/>
            <a:ext cx="261798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Mariik</a:t>
            </a:r>
            <a:r>
              <a:rPr lang="en-GB" sz="1400" b="1" dirty="0"/>
              <a:t> primary school environment </a:t>
            </a:r>
            <a:r>
              <a:rPr lang="en-GB" sz="1400" b="1" dirty="0" smtClean="0"/>
              <a:t>club, Aweil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6845" y="4923745"/>
            <a:ext cx="2344375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By-laws developed by </a:t>
            </a:r>
            <a:r>
              <a:rPr lang="en-GB" sz="1400" b="1" dirty="0" smtClean="0"/>
              <a:t>CRPC: Held </a:t>
            </a:r>
            <a:r>
              <a:rPr lang="en-GB" sz="1400" b="1" dirty="0"/>
              <a:t>by Payam Administrator, Malual North Payam, Aweil </a:t>
            </a:r>
            <a:r>
              <a:rPr lang="en-GB" sz="1400" b="1" dirty="0" smtClean="0"/>
              <a:t>North</a:t>
            </a:r>
            <a:endParaRPr lang="en-GB" sz="1400" b="1" dirty="0"/>
          </a:p>
        </p:txBody>
      </p:sp>
      <p:pic>
        <p:nvPicPr>
          <p:cNvPr id="15" name="Picture 14" descr="A person standing next to a tree&#10;&#10;Description generated with very high confiden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DDDE4F45-57AC-49CC-B486-BF3689A489A7}"/>
              </a:ext>
            </a:extLst>
          </p:cNvPr>
          <p:cNvPicPr>
            <a:picLocks noGrp="1"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>
          <a:xfrm>
            <a:off x="323528" y="4039717"/>
            <a:ext cx="4032448" cy="2648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Box 18"/>
          <p:cNvSpPr txBox="1"/>
          <p:nvPr/>
        </p:nvSpPr>
        <p:spPr>
          <a:xfrm>
            <a:off x="323528" y="6381328"/>
            <a:ext cx="404270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Cash for Assets: D</a:t>
            </a:r>
            <a:r>
              <a:rPr lang="en-GB" sz="1400" b="1" dirty="0" smtClean="0"/>
              <a:t>yke, </a:t>
            </a:r>
            <a:r>
              <a:rPr lang="en-GB" sz="1400" b="1" dirty="0" err="1" smtClean="0"/>
              <a:t>Nyiel</a:t>
            </a:r>
            <a:r>
              <a:rPr lang="en-GB" sz="1400" b="1" dirty="0" smtClean="0"/>
              <a:t>, Tonj South</a:t>
            </a:r>
            <a:endParaRPr lang="en-GB" sz="1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066" y="4008218"/>
            <a:ext cx="2369223" cy="26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628800"/>
            <a:ext cx="8568952" cy="446449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1800" dirty="0"/>
              <a:t>Resilience is the ability of an individual, a household, a community, a country or a region to </a:t>
            </a:r>
            <a:r>
              <a:rPr lang="en-IE" sz="1800" b="1" dirty="0"/>
              <a:t>withstand, adapt and to quickly recover</a:t>
            </a:r>
            <a:r>
              <a:rPr lang="en-IE" sz="1800" dirty="0"/>
              <a:t> from stresses and shocks. (EU Communication on Resilience</a:t>
            </a:r>
            <a:r>
              <a:rPr lang="en-IE" sz="180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1800" dirty="0"/>
              <a:t>Disaster </a:t>
            </a:r>
            <a:r>
              <a:rPr lang="en-IE" sz="1800" b="1" dirty="0"/>
              <a:t>Resilience</a:t>
            </a:r>
            <a:r>
              <a:rPr lang="en-IE" sz="1800" dirty="0"/>
              <a:t> is the ability of countries, communities and households to </a:t>
            </a:r>
            <a:r>
              <a:rPr lang="en-IE" sz="1800" b="1" dirty="0"/>
              <a:t>manage change</a:t>
            </a:r>
            <a:r>
              <a:rPr lang="en-IE" sz="1800" dirty="0"/>
              <a:t>, by </a:t>
            </a:r>
            <a:r>
              <a:rPr lang="en-IE" sz="1800" b="1" dirty="0"/>
              <a:t>maintaining or transforming living standards</a:t>
            </a:r>
            <a:r>
              <a:rPr lang="en-IE" sz="1800" dirty="0"/>
              <a:t> in the face of shocks or stresses - such as earthquakes, drought or violent conflict - without compromising their </a:t>
            </a:r>
            <a:r>
              <a:rPr lang="en-IE" sz="1800" b="1" dirty="0"/>
              <a:t>long-term prospects</a:t>
            </a:r>
            <a:r>
              <a:rPr lang="en-IE" sz="1800" dirty="0"/>
              <a:t>.</a:t>
            </a:r>
            <a:r>
              <a:rPr lang="en-IE" sz="1800" b="1" dirty="0"/>
              <a:t> (DFID)</a:t>
            </a:r>
            <a:endParaRPr lang="en-I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sz="1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1800" dirty="0" smtClean="0"/>
              <a:t>The </a:t>
            </a:r>
            <a:r>
              <a:rPr lang="en-IE" sz="1800" dirty="0"/>
              <a:t>ability of people, households, communities, countries, and systems to </a:t>
            </a:r>
            <a:r>
              <a:rPr lang="en-IE" sz="1800" b="1" dirty="0"/>
              <a:t>mitigate, adapt to, and recover </a:t>
            </a:r>
            <a:r>
              <a:rPr lang="en-IE" sz="1800" dirty="0"/>
              <a:t>from shocks and stresses in a manner that </a:t>
            </a:r>
            <a:r>
              <a:rPr lang="en-IE" sz="1800" b="1" dirty="0"/>
              <a:t>reduces chronic vulnerability and facilitates inclusive growth</a:t>
            </a:r>
            <a:r>
              <a:rPr lang="en-IE" sz="1800" dirty="0"/>
              <a:t>. (USAID</a:t>
            </a:r>
            <a:r>
              <a:rPr lang="en-IE" sz="1800" dirty="0" smtClean="0"/>
              <a:t>)</a:t>
            </a:r>
            <a:endParaRPr lang="en-IE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Resilience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82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628800"/>
            <a:ext cx="8496944" cy="417646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i="1" dirty="0" smtClean="0"/>
              <a:t>Community </a:t>
            </a:r>
            <a:r>
              <a:rPr lang="en-IE" dirty="0"/>
              <a:t>resilience is  ‘</a:t>
            </a:r>
            <a:r>
              <a:rPr lang="en-IE" i="1" dirty="0"/>
              <a:t>the ability of all vulnerable households or individuals that make up a community, to </a:t>
            </a:r>
            <a:r>
              <a:rPr lang="en-IE" b="1" i="1" dirty="0"/>
              <a:t>anticipate, respond to, cope with, and recover from the effects of shocks, and to adapt</a:t>
            </a:r>
            <a:r>
              <a:rPr lang="en-IE" i="1" dirty="0"/>
              <a:t> to stresses in a timely and effective manner without compromising their long-term prospects of moving out of poverty.</a:t>
            </a:r>
            <a:r>
              <a:rPr lang="en-IE" dirty="0"/>
              <a:t> (Concern Worldwide</a:t>
            </a:r>
            <a:r>
              <a:rPr lang="en-IE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dirty="0" smtClean="0"/>
              <a:t>The </a:t>
            </a:r>
            <a:r>
              <a:rPr lang="en-IE" dirty="0"/>
              <a:t>ability of communities and households living within complex systems to </a:t>
            </a:r>
            <a:r>
              <a:rPr lang="en-IE" b="1" dirty="0"/>
              <a:t>anticipate </a:t>
            </a:r>
            <a:r>
              <a:rPr lang="en-IE" dirty="0"/>
              <a:t>and </a:t>
            </a:r>
            <a:r>
              <a:rPr lang="en-IE" b="1" dirty="0"/>
              <a:t>adapt </a:t>
            </a:r>
            <a:r>
              <a:rPr lang="en-IE" dirty="0"/>
              <a:t>to risks, and to </a:t>
            </a:r>
            <a:r>
              <a:rPr lang="en-IE" b="1" dirty="0"/>
              <a:t>absorb</a:t>
            </a:r>
            <a:r>
              <a:rPr lang="en-IE" dirty="0"/>
              <a:t>, </a:t>
            </a:r>
            <a:r>
              <a:rPr lang="en-IE" b="1" dirty="0"/>
              <a:t>respond </a:t>
            </a:r>
            <a:r>
              <a:rPr lang="en-IE" dirty="0"/>
              <a:t>and </a:t>
            </a:r>
            <a:r>
              <a:rPr lang="en-IE" b="1" dirty="0"/>
              <a:t>recover </a:t>
            </a:r>
            <a:r>
              <a:rPr lang="en-IE" dirty="0"/>
              <a:t>from shocks and stresses in a timely and effective manner without compromising their long term prospects, ultimately improving their </a:t>
            </a:r>
            <a:r>
              <a:rPr lang="en-IE" dirty="0" smtClean="0"/>
              <a:t>well-being (Goal).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Arial"/>
                <a:cs typeface="Arial"/>
              </a:rPr>
              <a:t>A presentation to Karina Howley, KPMG  —  4th April 2011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Resilience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47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E" dirty="0"/>
              <a:t>Objectives of Today’s Meeting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229" y="1844824"/>
            <a:ext cx="8507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457200">
              <a:buFont typeface="Arial" panose="020B0604020202020204" pitchFamily="34" charset="0"/>
              <a:buChar char="•"/>
            </a:pPr>
            <a:r>
              <a:rPr lang="en-US" dirty="0"/>
              <a:t>To identify resilience actors in South Sudan</a:t>
            </a:r>
          </a:p>
          <a:p>
            <a:pPr marL="809625" indent="-457200"/>
            <a:endParaRPr lang="en-US" dirty="0"/>
          </a:p>
          <a:p>
            <a:pPr marL="809625" indent="-457200">
              <a:buFont typeface="Arial" panose="020B0604020202020204" pitchFamily="34" charset="0"/>
              <a:buChar char="•"/>
            </a:pPr>
            <a:r>
              <a:rPr lang="en-US" dirty="0"/>
              <a:t>To establish </a:t>
            </a:r>
            <a:r>
              <a:rPr lang="en-US" dirty="0" smtClean="0"/>
              <a:t>whether there is interest </a:t>
            </a:r>
            <a:r>
              <a:rPr lang="en-US" dirty="0"/>
              <a:t>in forming a network or platform to discuss resilience in South </a:t>
            </a:r>
            <a:r>
              <a:rPr lang="en-US" dirty="0" smtClean="0"/>
              <a:t>Sudan </a:t>
            </a:r>
          </a:p>
          <a:p>
            <a:pPr marL="809625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09625" indent="-457200">
              <a:buFont typeface="Arial" panose="020B0604020202020204" pitchFamily="34" charset="0"/>
              <a:buChar char="•"/>
            </a:pPr>
            <a:r>
              <a:rPr lang="en-US" dirty="0" smtClean="0"/>
              <a:t>If so, to agree on actions to take such an initiative forward.</a:t>
            </a:r>
            <a:endParaRPr lang="en-IE" dirty="0"/>
          </a:p>
          <a:p>
            <a:pPr marL="809625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2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0AB3E"/>
          </a:solidFill>
        </p:spPr>
        <p:txBody>
          <a:bodyPr/>
          <a:lstStyle/>
          <a:p>
            <a:r>
              <a:rPr lang="en-US" sz="2109" dirty="0">
                <a:solidFill>
                  <a:schemeClr val="bg1"/>
                </a:solidFill>
              </a:rPr>
              <a:t>Harmonizing resilience-related financing in South Sudan</a:t>
            </a:r>
            <a:r>
              <a:rPr lang="en-IE" sz="2109" dirty="0">
                <a:solidFill>
                  <a:schemeClr val="bg1"/>
                </a:solidFill>
              </a:rPr>
              <a:t/>
            </a:r>
            <a:br>
              <a:rPr lang="en-IE" sz="2109" dirty="0">
                <a:solidFill>
                  <a:schemeClr val="bg1"/>
                </a:solidFill>
              </a:rPr>
            </a:br>
            <a:endParaRPr lang="en-IE" sz="2109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3" y="1477148"/>
            <a:ext cx="8460991" cy="4611857"/>
          </a:xfrm>
          <a:prstGeom prst="rect">
            <a:avLst/>
          </a:prstGeom>
          <a:ln w="57150">
            <a:solidFill>
              <a:srgbClr val="20AB3D"/>
            </a:solidFill>
          </a:ln>
        </p:spPr>
      </p:pic>
    </p:spTree>
    <p:extLst>
      <p:ext uri="{BB962C8B-B14F-4D97-AF65-F5344CB8AC3E}">
        <p14:creationId xmlns:p14="http://schemas.microsoft.com/office/powerpoint/2010/main" val="11720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Momentum on Resilience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8" y="1484784"/>
            <a:ext cx="8563780" cy="43204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6348" y="1519217"/>
            <a:ext cx="8640960" cy="428604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Dialogue on Building Resilience </a:t>
            </a: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Hunger in South Sudan (24</a:t>
            </a:r>
            <a:r>
              <a:rPr lang="en-IE" b="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25</a:t>
            </a:r>
            <a:r>
              <a:rPr lang="en-IE" b="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October) -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Agriculture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Livelihoods Donor Working Group (ALDWG) </a:t>
            </a:r>
          </a:p>
          <a:p>
            <a:pPr>
              <a:spcAft>
                <a:spcPts val="0"/>
              </a:spcAft>
            </a:pP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 </a:t>
            </a: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Understanding of the Problem and the Vision Leading to Common Definition of Resilience: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FAO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WFP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lead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working group to develop a common vision of what resilience means in the context of South Sudan. This will include identifying the scope of the resilience agenda, the target sectors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possible joint programming options. </a:t>
            </a:r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Testing </a:t>
            </a: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New Business Models for Multi-Sector Resilience Programming: 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USAID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test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model of multi-sector resilience-building at the local level in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regions of the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country. </a:t>
            </a:r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Information </a:t>
            </a: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Sharing and Learning: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DFID,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Canada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the EU,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lead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development of a learning agenda on resilience and establish an information-sharing mechanism </a:t>
            </a:r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Resilience </a:t>
            </a: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Measurement: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FAO/WFP in partnership with UNICEF, REACH and FEWSNET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develop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methodology to effectively measure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resilience. </a:t>
            </a:r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Keep </a:t>
            </a: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Momentum of a “Resilience Conversation”: 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FAO and WFP, in collaboration with the ALDWG and the humanitarian coordination leadership, </a:t>
            </a:r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work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towards mainstreaming the resilience agenda within and across the development and humanitarian interventions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556792"/>
            <a:ext cx="8640960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8116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83" y="561755"/>
            <a:ext cx="7680687" cy="634997"/>
          </a:xfrm>
        </p:spPr>
        <p:txBody>
          <a:bodyPr/>
          <a:lstStyle/>
          <a:p>
            <a:r>
              <a:rPr lang="en-US" sz="2530" b="1" u="sng" dirty="0"/>
              <a:t>Principles of Resilience </a:t>
            </a:r>
            <a:r>
              <a:rPr lang="en-US" sz="2530" b="1" u="sng" dirty="0" smtClean="0"/>
              <a:t>Programming</a:t>
            </a:r>
            <a:endParaRPr lang="en-IE" sz="253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15002"/>
            <a:ext cx="3960440" cy="5082350"/>
          </a:xfrm>
        </p:spPr>
        <p:txBody>
          <a:bodyPr>
            <a:normAutofit/>
          </a:bodyPr>
          <a:lstStyle/>
          <a:p>
            <a:pPr marL="564622" indent="-564622">
              <a:lnSpc>
                <a:spcPct val="100000"/>
              </a:lnSpc>
              <a:buFont typeface="+mj-lt"/>
              <a:buAutoNum type="arabicPeriod"/>
            </a:pPr>
            <a:r>
              <a:rPr lang="en-IE" sz="2530" dirty="0"/>
              <a:t>Leadership </a:t>
            </a:r>
          </a:p>
          <a:p>
            <a:pPr marL="564622" indent="-564622">
              <a:lnSpc>
                <a:spcPct val="100000"/>
              </a:lnSpc>
              <a:buFont typeface="+mj-lt"/>
              <a:buAutoNum type="arabicPeriod"/>
            </a:pPr>
            <a:r>
              <a:rPr lang="en-IE" sz="2530" dirty="0"/>
              <a:t>Shared understanding of resilience </a:t>
            </a:r>
          </a:p>
          <a:p>
            <a:pPr marL="564622" indent="-564622">
              <a:lnSpc>
                <a:spcPct val="100000"/>
              </a:lnSpc>
              <a:buFont typeface="+mj-lt"/>
              <a:buAutoNum type="arabicPeriod"/>
            </a:pPr>
            <a:r>
              <a:rPr lang="en-IE" sz="2530" dirty="0"/>
              <a:t>Programming based on a multi-hazard risk analysis </a:t>
            </a:r>
          </a:p>
          <a:p>
            <a:pPr marL="564622" indent="-564622">
              <a:lnSpc>
                <a:spcPct val="100000"/>
              </a:lnSpc>
              <a:buFont typeface="+mj-lt"/>
              <a:buAutoNum type="arabicPeriod"/>
            </a:pPr>
            <a:r>
              <a:rPr lang="en-IE" sz="2530" dirty="0"/>
              <a:t>Engaging with vulnerable people, communities, and linking communities to all levels and stakeholders</a:t>
            </a:r>
          </a:p>
          <a:p>
            <a:pPr marL="275185" indent="-40170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E" sz="253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11" y="1515002"/>
            <a:ext cx="4190008" cy="5082350"/>
          </a:xfrm>
        </p:spPr>
        <p:txBody>
          <a:bodyPr/>
          <a:lstStyle/>
          <a:p>
            <a:pPr marL="522220" indent="-522220">
              <a:lnSpc>
                <a:spcPct val="100000"/>
              </a:lnSpc>
              <a:buFont typeface="+mj-lt"/>
              <a:buAutoNum type="arabicPeriod" startAt="6"/>
            </a:pPr>
            <a:r>
              <a:rPr lang="en-IE" sz="2530" dirty="0"/>
              <a:t>Investing in capacity </a:t>
            </a:r>
          </a:p>
          <a:p>
            <a:pPr marL="522220" indent="-522220">
              <a:lnSpc>
                <a:spcPct val="100000"/>
              </a:lnSpc>
              <a:buFont typeface="+mj-lt"/>
              <a:buAutoNum type="arabicPeriod" startAt="6"/>
            </a:pPr>
            <a:r>
              <a:rPr lang="en-US" sz="2530" dirty="0" smtClean="0"/>
              <a:t>Process-oriented </a:t>
            </a:r>
            <a:r>
              <a:rPr lang="en-US" sz="2530" dirty="0"/>
              <a:t>approach</a:t>
            </a:r>
            <a:endParaRPr lang="en-IE" sz="2530" dirty="0"/>
          </a:p>
          <a:p>
            <a:pPr marL="522220" indent="-522220">
              <a:lnSpc>
                <a:spcPct val="100000"/>
              </a:lnSpc>
              <a:buFont typeface="+mj-lt"/>
              <a:buAutoNum type="arabicPeriod" startAt="6"/>
            </a:pPr>
            <a:r>
              <a:rPr lang="en-IE" sz="2530" dirty="0"/>
              <a:t>Coordinated approaches</a:t>
            </a:r>
          </a:p>
          <a:p>
            <a:pPr marL="522220" indent="-522220">
              <a:lnSpc>
                <a:spcPct val="100000"/>
              </a:lnSpc>
              <a:buFont typeface="+mj-lt"/>
              <a:buAutoNum type="arabicPeriod" startAt="6"/>
            </a:pPr>
            <a:r>
              <a:rPr lang="en-IE" sz="2530" dirty="0"/>
              <a:t>Promoting protection mechanisms</a:t>
            </a:r>
          </a:p>
          <a:p>
            <a:pPr marL="522220" indent="-522220">
              <a:lnSpc>
                <a:spcPct val="100000"/>
              </a:lnSpc>
              <a:buFont typeface="+mj-lt"/>
              <a:buAutoNum type="arabicPeriod" startAt="6"/>
            </a:pPr>
            <a:r>
              <a:rPr lang="en-IE" sz="2530" dirty="0"/>
              <a:t>Addressing inequality</a:t>
            </a:r>
          </a:p>
          <a:p>
            <a:pPr marL="522220" indent="-522220">
              <a:lnSpc>
                <a:spcPct val="100000"/>
              </a:lnSpc>
              <a:buFont typeface="+mj-lt"/>
              <a:buAutoNum type="arabicPeriod" startAt="6"/>
            </a:pPr>
            <a:r>
              <a:rPr lang="en-IE" sz="2530" dirty="0"/>
              <a:t>Linking to early warning systems</a:t>
            </a:r>
          </a:p>
          <a:p>
            <a:pPr marL="522220" indent="-522220">
              <a:lnSpc>
                <a:spcPct val="100000"/>
              </a:lnSpc>
              <a:buFont typeface="+mj-lt"/>
              <a:buAutoNum type="arabicPeriod" startAt="6"/>
            </a:pPr>
            <a:r>
              <a:rPr lang="en-IE" sz="2530" dirty="0"/>
              <a:t>Starting with the EXIT strategy </a:t>
            </a:r>
          </a:p>
          <a:p>
            <a:pPr marL="275185" indent="-40170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E" sz="253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619-4E6E-AD45-96BD-6382B1C967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Objectives of the Network or Platform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8" y="1484784"/>
            <a:ext cx="8563780" cy="4320480"/>
          </a:xfrm>
        </p:spPr>
        <p:txBody>
          <a:bodyPr/>
          <a:lstStyle/>
          <a:p>
            <a:pPr marL="889000" indent="-706438">
              <a:buAutoNum type="arabicPeriod"/>
            </a:pPr>
            <a:r>
              <a:rPr lang="en-IE" dirty="0"/>
              <a:t>Developing a common understanding of resilience:  what principles guide effective resilience programming? </a:t>
            </a:r>
          </a:p>
          <a:p>
            <a:pPr marL="889000" indent="-706438">
              <a:buAutoNum type="arabicPeriod" startAt="2"/>
            </a:pPr>
            <a:r>
              <a:rPr lang="en-IE" dirty="0" smtClean="0"/>
              <a:t>What </a:t>
            </a:r>
            <a:r>
              <a:rPr lang="en-IE" dirty="0"/>
              <a:t>are the challenges of resilience programming? </a:t>
            </a:r>
          </a:p>
          <a:p>
            <a:pPr marL="889000" indent="-706438">
              <a:buAutoNum type="arabicPeriod" startAt="3"/>
            </a:pPr>
            <a:r>
              <a:rPr lang="en-IE" dirty="0" smtClean="0"/>
              <a:t>Identifying </a:t>
            </a:r>
            <a:r>
              <a:rPr lang="en-IE" dirty="0"/>
              <a:t>the scope of resilience programming across actors and mapping of project locations and actors in South Sudan</a:t>
            </a:r>
          </a:p>
          <a:p>
            <a:pPr marL="889000" indent="-706438">
              <a:buAutoNum type="arabicPeriod" startAt="4"/>
            </a:pPr>
            <a:r>
              <a:rPr lang="en-IE" dirty="0" smtClean="0"/>
              <a:t>Information </a:t>
            </a:r>
            <a:r>
              <a:rPr lang="en-IE" dirty="0"/>
              <a:t>sharing and learning  to develop a learning agenda on intervention models, good practice, innovations and value for money</a:t>
            </a:r>
          </a:p>
          <a:p>
            <a:pPr marL="889000" indent="-706438">
              <a:buAutoNum type="arabicPeriod" startAt="5"/>
            </a:pPr>
            <a:r>
              <a:rPr lang="en-IE" dirty="0" smtClean="0"/>
              <a:t>Explore </a:t>
            </a:r>
            <a:r>
              <a:rPr lang="en-IE" dirty="0"/>
              <a:t>measurement of resilience programming and how this differs from conventional M&amp;E Tools</a:t>
            </a:r>
          </a:p>
          <a:p>
            <a:pPr marL="889000" indent="-706438"/>
            <a:r>
              <a:rPr lang="en-IE" dirty="0" smtClean="0"/>
              <a:t>6</a:t>
            </a:r>
            <a:r>
              <a:rPr lang="en-IE" dirty="0"/>
              <a:t>.	Mainstreaming the resilience agenda within and across development and humanitarian interventions in South Sudan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6348" y="1519217"/>
            <a:ext cx="8640960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7200" lvl="3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817200" lvl="3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817200" lvl="3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6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en-US" dirty="0" smtClean="0"/>
              <a:t>What now??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496944" cy="4536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Interest in network or platform?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 actors in resilience programming?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Next steps</a:t>
            </a:r>
          </a:p>
          <a:p>
            <a:pPr marL="771750" lvl="1" indent="-285750">
              <a:buFont typeface="Arial" panose="020B0604020202020204" pitchFamily="34" charset="0"/>
              <a:buChar char="•"/>
            </a:pPr>
            <a:r>
              <a:rPr lang="en-US" dirty="0"/>
              <a:t>Lead agency(</a:t>
            </a:r>
            <a:r>
              <a:rPr lang="en-US" dirty="0" err="1"/>
              <a:t>ies</a:t>
            </a:r>
            <a:r>
              <a:rPr lang="en-US" dirty="0"/>
              <a:t>) / committee</a:t>
            </a:r>
          </a:p>
          <a:p>
            <a:pPr marL="771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</a:t>
            </a:r>
            <a:r>
              <a:rPr lang="en-US" dirty="0" smtClean="0"/>
              <a:t>of terms of reference</a:t>
            </a:r>
          </a:p>
          <a:p>
            <a:pPr marL="771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Frequency – who </a:t>
            </a:r>
            <a:r>
              <a:rPr lang="en-US" smtClean="0"/>
              <a:t>to include</a:t>
            </a:r>
            <a:endParaRPr lang="en-US" dirty="0" smtClean="0"/>
          </a:p>
          <a:p>
            <a:pPr marL="771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Identification of priority areas for discussion</a:t>
            </a:r>
          </a:p>
          <a:p>
            <a:pPr marL="771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Presentations by current resilience actors – successful interventions/challenges</a:t>
            </a:r>
          </a:p>
          <a:p>
            <a:pPr marL="771750" lvl="1" indent="-285750">
              <a:buFont typeface="Arial" panose="020B0604020202020204" pitchFamily="34" charset="0"/>
              <a:buChar char="•"/>
            </a:pPr>
            <a:r>
              <a:rPr lang="en-US" dirty="0"/>
              <a:t>Mapping of resilience </a:t>
            </a:r>
            <a:r>
              <a:rPr lang="en-US" dirty="0" smtClean="0"/>
              <a:t>actors</a:t>
            </a:r>
          </a:p>
          <a:p>
            <a:pPr marL="771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of a set of principles for resilience in South Sudan</a:t>
            </a: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" y="274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I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I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5" y="301581"/>
            <a:ext cx="1090373" cy="10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B1212533BF1B42ACAA460D91F30DE9" ma:contentTypeVersion="0" ma:contentTypeDescription="Create a new document." ma:contentTypeScope="" ma:versionID="2d805102056c46d45969d6075b4395ea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0AC6AA4-48F2-49CE-91C9-A3B951A851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AA196A-0E9E-4220-97EB-145565B01D39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AF5038C-E2A6-4EF2-8566-F1ABFB0E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</TotalTime>
  <Words>1020</Words>
  <Application>Microsoft Office PowerPoint</Application>
  <PresentationFormat>On-screen Show (4:3)</PresentationFormat>
  <Paragraphs>145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Helvetica</vt:lpstr>
      <vt:lpstr>Helvetica Neue</vt:lpstr>
      <vt:lpstr>Lucida Grande</vt:lpstr>
      <vt:lpstr>Rockwell</vt:lpstr>
      <vt:lpstr>Times New Roman</vt:lpstr>
      <vt:lpstr>Wingdings</vt:lpstr>
      <vt:lpstr>Wingdings 2</vt:lpstr>
      <vt:lpstr>Office Theme</vt:lpstr>
      <vt:lpstr>2_Office Theme</vt:lpstr>
      <vt:lpstr>PowerPoint Presentation</vt:lpstr>
      <vt:lpstr>Definitions of Resilience</vt:lpstr>
      <vt:lpstr>Definitions of Resilience</vt:lpstr>
      <vt:lpstr>Objectives of Today’s Meeting</vt:lpstr>
      <vt:lpstr>Harmonizing resilience-related financing in South Sudan </vt:lpstr>
      <vt:lpstr>Growing Momentum on Resilience</vt:lpstr>
      <vt:lpstr>Principles of Resilience Programming</vt:lpstr>
      <vt:lpstr>Proposed Objectives of the Network or Platform</vt:lpstr>
      <vt:lpstr>What now??</vt:lpstr>
      <vt:lpstr>IRISS – Improving Resilience in South Sudan</vt:lpstr>
      <vt:lpstr>Continuum of adaptation actions</vt:lpstr>
      <vt:lpstr>PowerPoint Presentation</vt:lpstr>
      <vt:lpstr>Comparative Advantage of Consortium Members</vt:lpstr>
      <vt:lpstr>BRACED MULITI-LEVEL APPROACH  (Building Resilience to Climate Extremes and Disasters)</vt:lpstr>
      <vt:lpstr>Key Lessons Learnt</vt:lpstr>
      <vt:lpstr>Photo Gallery</vt:lpstr>
    </vt:vector>
  </TitlesOfParts>
  <Company>Concern Worldwide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Concern PowerPoint Presentation Template</dc:title>
  <dc:creator>cormac.staunton</dc:creator>
  <cp:lastModifiedBy>Nellie Kingston</cp:lastModifiedBy>
  <cp:revision>280</cp:revision>
  <cp:lastPrinted>2011-06-14T11:16:30Z</cp:lastPrinted>
  <dcterms:created xsi:type="dcterms:W3CDTF">2011-03-14T15:35:46Z</dcterms:created>
  <dcterms:modified xsi:type="dcterms:W3CDTF">2018-02-01T06:28:41Z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0x01010035B1212533BF1B42ACAA460D91F30DE9</vt:lpwstr>
  </property>
</Properties>
</file>