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4" r:id="rId2"/>
  </p:sldMasterIdLst>
  <p:notesMasterIdLst>
    <p:notesMasterId r:id="rId21"/>
  </p:notesMasterIdLst>
  <p:handoutMasterIdLst>
    <p:handoutMasterId r:id="rId22"/>
  </p:handoutMasterIdLst>
  <p:sldIdLst>
    <p:sldId id="385" r:id="rId3"/>
    <p:sldId id="367" r:id="rId4"/>
    <p:sldId id="313" r:id="rId5"/>
    <p:sldId id="312" r:id="rId6"/>
    <p:sldId id="287" r:id="rId7"/>
    <p:sldId id="329" r:id="rId8"/>
    <p:sldId id="358" r:id="rId9"/>
    <p:sldId id="374" r:id="rId10"/>
    <p:sldId id="375" r:id="rId11"/>
    <p:sldId id="376" r:id="rId12"/>
    <p:sldId id="377" r:id="rId13"/>
    <p:sldId id="378" r:id="rId14"/>
    <p:sldId id="379" r:id="rId15"/>
    <p:sldId id="380" r:id="rId16"/>
    <p:sldId id="381" r:id="rId17"/>
    <p:sldId id="382" r:id="rId18"/>
    <p:sldId id="383" r:id="rId19"/>
    <p:sldId id="384" r:id="rId20"/>
  </p:sldIdLst>
  <p:sldSz cx="9144000" cy="6858000" type="screen4x3"/>
  <p:notesSz cx="6985000" cy="9283700"/>
  <p:embeddedFontLst>
    <p:embeddedFont>
      <p:font typeface="SimSun" panose="02010600030101010101" pitchFamily="2" charset="-122"/>
      <p:regular r:id="rId23"/>
    </p:embeddedFont>
    <p:embeddedFont>
      <p:font typeface="Libre Baskerville" panose="020B0604020202020204" charset="0"/>
      <p:regular r:id="rId24"/>
      <p:bold r:id="rId25"/>
      <p:italic r:id="rId26"/>
    </p:embeddedFont>
    <p:embeddedFont>
      <p:font typeface="Raleway" panose="020B0604020202020204" charset="0"/>
      <p:regular r:id="rId27"/>
      <p:bold r:id="rId28"/>
    </p:embeddedFont>
    <p:embeddedFont>
      <p:font typeface="Calibri" panose="020F0502020204030204" pitchFamily="34" charset="0"/>
      <p:regular r:id="rId29"/>
      <p:bold r:id="rId30"/>
      <p:italic r:id="rId31"/>
      <p:boldItalic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Intro" id="{FAC16C4D-1390-4C64-A7EF-4F41E2C72E78}">
          <p14:sldIdLst>
            <p14:sldId id="385"/>
            <p14:sldId id="367"/>
            <p14:sldId id="313"/>
            <p14:sldId id="312"/>
            <p14:sldId id="287"/>
            <p14:sldId id="329"/>
            <p14:sldId id="358"/>
            <p14:sldId id="374"/>
            <p14:sldId id="375"/>
            <p14:sldId id="376"/>
            <p14:sldId id="377"/>
            <p14:sldId id="378"/>
            <p14:sldId id="379"/>
            <p14:sldId id="380"/>
            <p14:sldId id="381"/>
            <p14:sldId id="382"/>
            <p14:sldId id="383"/>
            <p14:sldId id="3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o DErrico (ESA)" initials="MD" lastIdx="6" clrIdx="0"/>
  <p:cmAuthor id="1" name="Alessandra Gherardelli (ESA)" initials="AG" lastIdx="1" clrIdx="1"/>
  <p:cmAuthor id="2" name="Gherardelli, Alessandra (ESA)" initials="GA(" lastIdx="0" clrIdx="2">
    <p:extLst>
      <p:ext uri="{19B8F6BF-5375-455C-9EA6-DF929625EA0E}">
        <p15:presenceInfo xmlns:p15="http://schemas.microsoft.com/office/powerpoint/2012/main" userId="S-1-5-21-2107199734-1002509562-578033828-84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E2D"/>
    <a:srgbClr val="D16349"/>
    <a:srgbClr val="E0DDD3"/>
    <a:srgbClr val="F79B43"/>
    <a:srgbClr val="7F7F7F"/>
    <a:srgbClr val="E06756"/>
    <a:srgbClr val="CD7E78"/>
    <a:srgbClr val="FFAB40"/>
    <a:srgbClr val="E37E00"/>
    <a:srgbClr val="D57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07"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Food</a:t>
            </a:r>
            <a:r>
              <a:rPr lang="en-US" baseline="0"/>
              <a:t> Consumption Score (FCS)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28437773403324601"/>
          <c:y val="0.89409667541557303"/>
          <c:w val="0.42013320209973798"/>
          <c:h val="7.81255468066491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Food</a:t>
            </a:r>
            <a:r>
              <a:rPr lang="en-US" baseline="0"/>
              <a:t> Consumption Score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2004447360746568"/>
          <c:w val="0.81388888888888888"/>
          <c:h val="0.57479476523767858"/>
        </c:manualLayout>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D1B6-4651-B544-C98658F636E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1B6-4651-B544-C98658F636E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1B6-4651-B544-C98658F636E0}"/>
              </c:ext>
            </c:extLst>
          </c:dPt>
          <c:dLbls>
            <c:dLbl>
              <c:idx val="0"/>
              <c:layout>
                <c:manualLayout>
                  <c:x val="-0.21755883639545057"/>
                  <c:y val="-0.1655260279965004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1B6-4651-B544-C98658F636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Poor</c:v>
                </c:pt>
                <c:pt idx="1">
                  <c:v>Borderline</c:v>
                </c:pt>
                <c:pt idx="2">
                  <c:v>Acceptable</c:v>
                </c:pt>
              </c:strCache>
            </c:strRef>
          </c:cat>
          <c:val>
            <c:numRef>
              <c:f>Sheet1!$B$2:$B$4</c:f>
              <c:numCache>
                <c:formatCode>0</c:formatCode>
                <c:ptCount val="3"/>
                <c:pt idx="0">
                  <c:v>70.34</c:v>
                </c:pt>
                <c:pt idx="1">
                  <c:v>22.88</c:v>
                </c:pt>
                <c:pt idx="2">
                  <c:v>6.78</c:v>
                </c:pt>
              </c:numCache>
            </c:numRef>
          </c:val>
          <c:extLst>
            <c:ext xmlns:c16="http://schemas.microsoft.com/office/drawing/2014/chart" uri="{C3380CC4-5D6E-409C-BE32-E72D297353CC}">
              <c16:uniqueId val="{00000006-D1B6-4651-B544-C98658F636E0}"/>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Food</a:t>
            </a:r>
            <a:r>
              <a:rPr lang="en-US" baseline="0"/>
              <a:t> Groups Consumption per week</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spPr>
            <a:ln w="28575" cap="rnd">
              <a:solidFill>
                <a:schemeClr val="accent2"/>
              </a:solidFill>
              <a:round/>
            </a:ln>
            <a:effectLst/>
          </c:spPr>
          <c:marker>
            <c:symbol val="none"/>
          </c:marker>
          <c:cat>
            <c:strRef>
              <c:f>Sheet2!$A$2:$A$9</c:f>
              <c:strCache>
                <c:ptCount val="8"/>
                <c:pt idx="0">
                  <c:v>fg_cereals~s</c:v>
                </c:pt>
                <c:pt idx="1">
                  <c:v>fg_pulses</c:v>
                </c:pt>
                <c:pt idx="2">
                  <c:v>fg_milk</c:v>
                </c:pt>
                <c:pt idx="3">
                  <c:v>fg_meat</c:v>
                </c:pt>
                <c:pt idx="4">
                  <c:v>fg_veg</c:v>
                </c:pt>
                <c:pt idx="5">
                  <c:v>fg_fruit</c:v>
                </c:pt>
                <c:pt idx="6">
                  <c:v>fg_sugar</c:v>
                </c:pt>
                <c:pt idx="7">
                  <c:v>fish</c:v>
                </c:pt>
              </c:strCache>
            </c:strRef>
          </c:cat>
          <c:val>
            <c:numRef>
              <c:f>Sheet2!$B$2:$B$9</c:f>
              <c:numCache>
                <c:formatCode>0.00</c:formatCode>
                <c:ptCount val="8"/>
                <c:pt idx="0">
                  <c:v>3.8644069999999999</c:v>
                </c:pt>
                <c:pt idx="1">
                  <c:v>0.90677969999999997</c:v>
                </c:pt>
                <c:pt idx="2">
                  <c:v>0.16525419999999999</c:v>
                </c:pt>
                <c:pt idx="3">
                  <c:v>0.61864410000000003</c:v>
                </c:pt>
                <c:pt idx="4">
                  <c:v>2.872881</c:v>
                </c:pt>
                <c:pt idx="5">
                  <c:v>0.34322029999999998</c:v>
                </c:pt>
                <c:pt idx="6">
                  <c:v>0.55084750000000005</c:v>
                </c:pt>
                <c:pt idx="7">
                  <c:v>7.6271199999999997E-2</c:v>
                </c:pt>
              </c:numCache>
            </c:numRef>
          </c:val>
          <c:extLst>
            <c:ext xmlns:c16="http://schemas.microsoft.com/office/drawing/2014/chart" uri="{C3380CC4-5D6E-409C-BE32-E72D297353CC}">
              <c16:uniqueId val="{00000000-8432-4CF8-9142-3DA19423B810}"/>
            </c:ext>
          </c:extLst>
        </c:ser>
        <c:dLbls>
          <c:showLegendKey val="0"/>
          <c:showVal val="0"/>
          <c:showCatName val="0"/>
          <c:showSerName val="0"/>
          <c:showPercent val="0"/>
          <c:showBubbleSize val="0"/>
        </c:dLbls>
        <c:axId val="406356704"/>
        <c:axId val="462814400"/>
      </c:radarChart>
      <c:catAx>
        <c:axId val="40635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814400"/>
        <c:crosses val="autoZero"/>
        <c:auto val="1"/>
        <c:lblAlgn val="ctr"/>
        <c:lblOffset val="100"/>
        <c:noMultiLvlLbl val="0"/>
      </c:catAx>
      <c:valAx>
        <c:axId val="462814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35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Water</a:t>
            </a:r>
            <a:r>
              <a:rPr lang="en-US" baseline="0"/>
              <a:t> Source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78"/>
        <c:holeSize val="61"/>
      </c:doughnutChart>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Source</a:t>
            </a:r>
            <a:r>
              <a:rPr lang="en-US" baseline="0"/>
              <a:t> of drinking water</a:t>
            </a:r>
            <a:endParaRPr lang="en-US"/>
          </a:p>
        </c:rich>
      </c:tx>
      <c:layout>
        <c:manualLayout>
          <c:xMode val="edge"/>
          <c:yMode val="edge"/>
          <c:x val="0.43254485214392907"/>
          <c:y val="2.10803659905641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380602664564963"/>
          <c:y val="9.9058908280489508E-2"/>
          <c:w val="0.35087027947695176"/>
          <c:h val="0.55889610809967416"/>
        </c:manualLayout>
      </c:layout>
      <c:doughnut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5FCE-4047-803E-FBEA93B2A1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CE-4047-803E-FBEA93B2A1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CE-4047-803E-FBEA93B2A1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CE-4047-803E-FBEA93B2A1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CE-4047-803E-FBEA93B2A143}"/>
              </c:ext>
            </c:extLst>
          </c:dPt>
          <c:cat>
            <c:strRef>
              <c:f>Sheet3!$A$3:$A$7</c:f>
              <c:strCache>
                <c:ptCount val="5"/>
                <c:pt idx="0">
                  <c:v>Untreated water source/River</c:v>
                </c:pt>
                <c:pt idx="1">
                  <c:v>Water from deep borehole fitted with a hand pump</c:v>
                </c:pt>
                <c:pt idx="2">
                  <c:v>Tap water</c:v>
                </c:pt>
                <c:pt idx="3">
                  <c:v>Surface water (run off, etc)</c:v>
                </c:pt>
                <c:pt idx="4">
                  <c:v>Other(Rain water collected, Bottled water, treated tanker)</c:v>
                </c:pt>
              </c:strCache>
            </c:strRef>
          </c:cat>
          <c:val>
            <c:numRef>
              <c:f>Sheet3!$B$3:$B$7</c:f>
              <c:numCache>
                <c:formatCode>General</c:formatCode>
                <c:ptCount val="5"/>
              </c:numCache>
            </c:numRef>
          </c:val>
          <c:extLst>
            <c:ext xmlns:c16="http://schemas.microsoft.com/office/drawing/2014/chart" uri="{C3380CC4-5D6E-409C-BE32-E72D297353CC}">
              <c16:uniqueId val="{0000000A-5FCE-4047-803E-FBEA93B2A143}"/>
            </c:ext>
          </c:extLst>
        </c:ser>
        <c:ser>
          <c:idx val="1"/>
          <c:order val="1"/>
          <c:dPt>
            <c:idx val="0"/>
            <c:bubble3D val="0"/>
            <c:spPr>
              <a:solidFill>
                <a:srgbClr val="FF0000"/>
              </a:solidFill>
              <a:ln w="19050">
                <a:solidFill>
                  <a:schemeClr val="lt1"/>
                </a:solidFill>
              </a:ln>
              <a:effectLst/>
            </c:spPr>
            <c:extLst>
              <c:ext xmlns:c16="http://schemas.microsoft.com/office/drawing/2014/chart" uri="{C3380CC4-5D6E-409C-BE32-E72D297353CC}">
                <c16:uniqueId val="{0000000C-5FCE-4047-803E-FBEA93B2A1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FCE-4047-803E-FBEA93B2A1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FCE-4047-803E-FBEA93B2A1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FCE-4047-803E-FBEA93B2A1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FCE-4047-803E-FBEA93B2A1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Sheet3!$A$3:$A$7</c:f>
              <c:strCache>
                <c:ptCount val="5"/>
                <c:pt idx="0">
                  <c:v>Untreated water source/River</c:v>
                </c:pt>
                <c:pt idx="1">
                  <c:v>Water from deep borehole fitted with a hand pump</c:v>
                </c:pt>
                <c:pt idx="2">
                  <c:v>Tap water</c:v>
                </c:pt>
                <c:pt idx="3">
                  <c:v>Surface water (run off, etc)</c:v>
                </c:pt>
                <c:pt idx="4">
                  <c:v>Other(Rain water collected, Bottled water, treated tanker)</c:v>
                </c:pt>
              </c:strCache>
            </c:strRef>
          </c:cat>
          <c:val>
            <c:numRef>
              <c:f>Sheet3!$C$3:$C$7</c:f>
              <c:numCache>
                <c:formatCode>0</c:formatCode>
                <c:ptCount val="5"/>
                <c:pt idx="0">
                  <c:v>44.49</c:v>
                </c:pt>
                <c:pt idx="1">
                  <c:v>24.15</c:v>
                </c:pt>
                <c:pt idx="2">
                  <c:v>9.32</c:v>
                </c:pt>
                <c:pt idx="3">
                  <c:v>19.920000000000002</c:v>
                </c:pt>
                <c:pt idx="4">
                  <c:v>2.12</c:v>
                </c:pt>
              </c:numCache>
            </c:numRef>
          </c:val>
          <c:extLst>
            <c:ext xmlns:c16="http://schemas.microsoft.com/office/drawing/2014/chart" uri="{C3380CC4-5D6E-409C-BE32-E72D297353CC}">
              <c16:uniqueId val="{00000015-5FCE-4047-803E-FBEA93B2A143}"/>
            </c:ext>
          </c:extLst>
        </c:ser>
        <c:dLbls>
          <c:showLegendKey val="0"/>
          <c:showVal val="0"/>
          <c:showCatName val="0"/>
          <c:showSerName val="0"/>
          <c:showPercent val="0"/>
          <c:showBubbleSize val="0"/>
          <c:showLeaderLines val="1"/>
        </c:dLbls>
        <c:firstSliceAng val="0"/>
        <c:holeSize val="4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SHOCKS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Sheet4!$A$4:$A$13</c:f>
              <c:strCache>
                <c:ptCount val="10"/>
                <c:pt idx="0">
                  <c:v>Reduce Employment</c:v>
                </c:pt>
                <c:pt idx="1">
                  <c:v>Reduced Income</c:v>
                </c:pt>
                <c:pt idx="2">
                  <c:v>Illness/accident of key hh member</c:v>
                </c:pt>
                <c:pt idx="3">
                  <c:v>death of key hh member</c:v>
                </c:pt>
                <c:pt idx="4">
                  <c:v>High food prices</c:v>
                </c:pt>
                <c:pt idx="5">
                  <c:v>High fuel/transport prices</c:v>
                </c:pt>
                <c:pt idx="6">
                  <c:v>Drought</c:v>
                </c:pt>
                <c:pt idx="7">
                  <c:v>Pest and disease</c:v>
                </c:pt>
                <c:pt idx="8">
                  <c:v>Violent insecurity</c:v>
                </c:pt>
                <c:pt idx="9">
                  <c:v>Epidemics</c:v>
                </c:pt>
              </c:strCache>
            </c:strRef>
          </c:cat>
          <c:val>
            <c:numRef>
              <c:f>Sheet4!$B$4:$B$13</c:f>
              <c:numCache>
                <c:formatCode>0.00</c:formatCode>
                <c:ptCount val="10"/>
                <c:pt idx="0">
                  <c:v>1.6949200000000001E-2</c:v>
                </c:pt>
                <c:pt idx="1">
                  <c:v>8.8983099999999996E-2</c:v>
                </c:pt>
                <c:pt idx="2">
                  <c:v>0.27966099999999999</c:v>
                </c:pt>
                <c:pt idx="3">
                  <c:v>0.20762710000000001</c:v>
                </c:pt>
                <c:pt idx="4">
                  <c:v>0.44067800000000001</c:v>
                </c:pt>
                <c:pt idx="5">
                  <c:v>0.19491530000000001</c:v>
                </c:pt>
                <c:pt idx="6">
                  <c:v>6.3559299999999999E-2</c:v>
                </c:pt>
                <c:pt idx="7">
                  <c:v>6.7796599999999999E-2</c:v>
                </c:pt>
                <c:pt idx="8">
                  <c:v>0.45338980000000001</c:v>
                </c:pt>
                <c:pt idx="9">
                  <c:v>2.54237E-2</c:v>
                </c:pt>
              </c:numCache>
            </c:numRef>
          </c:val>
          <c:extLst>
            <c:ext xmlns:c16="http://schemas.microsoft.com/office/drawing/2014/chart" uri="{C3380CC4-5D6E-409C-BE32-E72D297353CC}">
              <c16:uniqueId val="{00000000-155F-4F4F-9A1B-569436BD598A}"/>
            </c:ext>
          </c:extLst>
        </c:ser>
        <c:dLbls>
          <c:showLegendKey val="0"/>
          <c:showVal val="0"/>
          <c:showCatName val="0"/>
          <c:showSerName val="0"/>
          <c:showPercent val="0"/>
          <c:showBubbleSize val="0"/>
        </c:dLbls>
        <c:gapWidth val="219"/>
        <c:overlap val="-27"/>
        <c:axId val="462814008"/>
        <c:axId val="467542040"/>
      </c:barChart>
      <c:catAx>
        <c:axId val="46281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42040"/>
        <c:crosses val="autoZero"/>
        <c:auto val="1"/>
        <c:lblAlgn val="ctr"/>
        <c:lblOffset val="100"/>
        <c:noMultiLvlLbl val="0"/>
      </c:catAx>
      <c:valAx>
        <c:axId val="467542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81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B0191F-6041-4A60-B837-145C902A885A}" type="datetimeFigureOut">
              <a:rPr lang="en-US" smtClean="0"/>
              <a:t>3/26/2018</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06E17AF-13A8-4AC8-96E8-CCF2A4B048E2}" type="slidenum">
              <a:rPr lang="en-US" smtClean="0"/>
              <a:t>‹#›</a:t>
            </a:fld>
            <a:endParaRPr lang="en-US"/>
          </a:p>
        </p:txBody>
      </p:sp>
    </p:spTree>
    <p:extLst>
      <p:ext uri="{BB962C8B-B14F-4D97-AF65-F5344CB8AC3E}">
        <p14:creationId xmlns:p14="http://schemas.microsoft.com/office/powerpoint/2010/main" val="962657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71575" y="696913"/>
            <a:ext cx="4643438"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98501" y="4409758"/>
            <a:ext cx="5587999" cy="4177665"/>
          </a:xfrm>
          <a:prstGeom prst="rect">
            <a:avLst/>
          </a:prstGeom>
          <a:noFill/>
          <a:ln>
            <a:noFill/>
          </a:ln>
        </p:spPr>
        <p:txBody>
          <a:bodyPr lIns="92943" tIns="92943" rIns="92943" bIns="92943"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624135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98501" y="4409758"/>
            <a:ext cx="5587999" cy="4177665"/>
          </a:xfrm>
          <a:prstGeom prst="rect">
            <a:avLst/>
          </a:prstGeom>
        </p:spPr>
        <p:txBody>
          <a:bodyPr lIns="92943" tIns="92943" rIns="92943" bIns="92943" anchor="t" anchorCtr="0">
            <a:noAutofit/>
          </a:bodyPr>
          <a:lstStyle/>
          <a:p>
            <a:endParaRPr/>
          </a:p>
        </p:txBody>
      </p:sp>
    </p:spTree>
    <p:extLst>
      <p:ext uri="{BB962C8B-B14F-4D97-AF65-F5344CB8AC3E}">
        <p14:creationId xmlns:p14="http://schemas.microsoft.com/office/powerpoint/2010/main" val="414317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GB" sz="1200" dirty="0"/>
              <a:t>Assets and Social Safety Nets are the main drivers of resilience</a:t>
            </a:r>
            <a:endParaRPr lang="en-US" sz="1200" dirty="0"/>
          </a:p>
          <a:p>
            <a:pPr defTabSz="929579">
              <a:defRPr/>
            </a:pPr>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13</a:t>
            </a:fld>
            <a:endParaRPr lang="en-US"/>
          </a:p>
        </p:txBody>
      </p:sp>
    </p:spTree>
    <p:extLst>
      <p:ext uri="{BB962C8B-B14F-4D97-AF65-F5344CB8AC3E}">
        <p14:creationId xmlns:p14="http://schemas.microsoft.com/office/powerpoint/2010/main" val="59483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14</a:t>
            </a:fld>
            <a:endParaRPr lang="en-US"/>
          </a:p>
        </p:txBody>
      </p:sp>
    </p:spTree>
    <p:extLst>
      <p:ext uri="{BB962C8B-B14F-4D97-AF65-F5344CB8AC3E}">
        <p14:creationId xmlns:p14="http://schemas.microsoft.com/office/powerpoint/2010/main" val="44521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15</a:t>
            </a:fld>
            <a:endParaRPr lang="en-US"/>
          </a:p>
        </p:txBody>
      </p:sp>
    </p:spTree>
    <p:extLst>
      <p:ext uri="{BB962C8B-B14F-4D97-AF65-F5344CB8AC3E}">
        <p14:creationId xmlns:p14="http://schemas.microsoft.com/office/powerpoint/2010/main" val="281325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16</a:t>
            </a:fld>
            <a:endParaRPr lang="en-US"/>
          </a:p>
        </p:txBody>
      </p:sp>
    </p:spTree>
    <p:extLst>
      <p:ext uri="{BB962C8B-B14F-4D97-AF65-F5344CB8AC3E}">
        <p14:creationId xmlns:p14="http://schemas.microsoft.com/office/powerpoint/2010/main" val="171518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17</a:t>
            </a:fld>
            <a:endParaRPr lang="en-US"/>
          </a:p>
        </p:txBody>
      </p:sp>
    </p:spTree>
    <p:extLst>
      <p:ext uri="{BB962C8B-B14F-4D97-AF65-F5344CB8AC3E}">
        <p14:creationId xmlns:p14="http://schemas.microsoft.com/office/powerpoint/2010/main" val="301998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GB" sz="1200" dirty="0"/>
              <a:t>Male headed households have higher household resilience capacity compared to female headed households. Highlighted are things that could be explaining why male headed households have higher resilience than female headed households</a:t>
            </a:r>
            <a:endParaRPr lang="en-US" sz="1200" dirty="0"/>
          </a:p>
          <a:p>
            <a:pPr defTabSz="929579">
              <a:defRPr/>
            </a:pP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18</a:t>
            </a:fld>
            <a:endParaRPr lang="en-US"/>
          </a:p>
        </p:txBody>
      </p:sp>
    </p:spTree>
    <p:extLst>
      <p:ext uri="{BB962C8B-B14F-4D97-AF65-F5344CB8AC3E}">
        <p14:creationId xmlns:p14="http://schemas.microsoft.com/office/powerpoint/2010/main" val="75605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98501" y="4409758"/>
            <a:ext cx="5587999" cy="4177665"/>
          </a:xfrm>
          <a:prstGeom prst="rect">
            <a:avLst/>
          </a:prstGeom>
        </p:spPr>
        <p:txBody>
          <a:bodyPr lIns="92943" tIns="92943" rIns="92943" bIns="92943" anchor="t" anchorCtr="0">
            <a:noAutofit/>
          </a:bodyPr>
          <a:lstStyle/>
          <a:p>
            <a:endParaRPr/>
          </a:p>
        </p:txBody>
      </p:sp>
    </p:spTree>
    <p:extLst>
      <p:ext uri="{BB962C8B-B14F-4D97-AF65-F5344CB8AC3E}">
        <p14:creationId xmlns:p14="http://schemas.microsoft.com/office/powerpoint/2010/main" val="126365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98501" y="4409758"/>
            <a:ext cx="5587999" cy="4177665"/>
          </a:xfrm>
          <a:prstGeom prst="rect">
            <a:avLst/>
          </a:prstGeom>
        </p:spPr>
        <p:txBody>
          <a:bodyPr lIns="92943" tIns="92943" rIns="92943" bIns="92943" anchor="t" anchorCtr="0">
            <a:noAutofit/>
          </a:bodyPr>
          <a:lstStyle/>
          <a:p>
            <a:endParaRPr/>
          </a:p>
        </p:txBody>
      </p:sp>
    </p:spTree>
    <p:extLst>
      <p:ext uri="{BB962C8B-B14F-4D97-AF65-F5344CB8AC3E}">
        <p14:creationId xmlns:p14="http://schemas.microsoft.com/office/powerpoint/2010/main" val="74678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98501" y="4409758"/>
            <a:ext cx="5587999" cy="4177665"/>
          </a:xfrm>
          <a:prstGeom prst="rect">
            <a:avLst/>
          </a:prstGeom>
        </p:spPr>
        <p:txBody>
          <a:bodyPr lIns="92943" tIns="92943" rIns="92943" bIns="92943" anchor="t" anchorCtr="0">
            <a:noAutofit/>
          </a:bodyPr>
          <a:lstStyle/>
          <a:p>
            <a:endParaRPr/>
          </a:p>
        </p:txBody>
      </p:sp>
    </p:spTree>
    <p:extLst>
      <p:ext uri="{BB962C8B-B14F-4D97-AF65-F5344CB8AC3E}">
        <p14:creationId xmlns:p14="http://schemas.microsoft.com/office/powerpoint/2010/main" val="203545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8</a:t>
            </a:fld>
            <a:endParaRPr lang="en-US"/>
          </a:p>
        </p:txBody>
      </p:sp>
    </p:spTree>
    <p:extLst>
      <p:ext uri="{BB962C8B-B14F-4D97-AF65-F5344CB8AC3E}">
        <p14:creationId xmlns:p14="http://schemas.microsoft.com/office/powerpoint/2010/main" val="4859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GB" sz="1200" dirty="0"/>
              <a:t>Two main food items regularly consumed are cereals and vegetables. Protein products are not frequently consumed</a:t>
            </a:r>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9</a:t>
            </a:fld>
            <a:endParaRPr lang="en-US"/>
          </a:p>
        </p:txBody>
      </p:sp>
    </p:spTree>
    <p:extLst>
      <p:ext uri="{BB962C8B-B14F-4D97-AF65-F5344CB8AC3E}">
        <p14:creationId xmlns:p14="http://schemas.microsoft.com/office/powerpoint/2010/main" val="390147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10</a:t>
            </a:fld>
            <a:endParaRPr lang="en-US"/>
          </a:p>
        </p:txBody>
      </p:sp>
    </p:spTree>
    <p:extLst>
      <p:ext uri="{BB962C8B-B14F-4D97-AF65-F5344CB8AC3E}">
        <p14:creationId xmlns:p14="http://schemas.microsoft.com/office/powerpoint/2010/main" val="219676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defTabSz="929579">
              <a:defRPr/>
            </a:pPr>
            <a:r>
              <a:rPr lang="en-US" dirty="0" smtClean="0"/>
              <a:t>Open the floor to </a:t>
            </a:r>
            <a:r>
              <a:rPr lang="en-US" dirty="0" err="1" smtClean="0"/>
              <a:t>qus</a:t>
            </a: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11</a:t>
            </a:fld>
            <a:endParaRPr lang="en-US"/>
          </a:p>
        </p:txBody>
      </p:sp>
    </p:spTree>
    <p:extLst>
      <p:ext uri="{BB962C8B-B14F-4D97-AF65-F5344CB8AC3E}">
        <p14:creationId xmlns:p14="http://schemas.microsoft.com/office/powerpoint/2010/main" val="344962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GB" sz="1200" dirty="0"/>
              <a:t>Violent insecurity, high food prices illness of key household member and death of key household member came out as the main shocks</a:t>
            </a:r>
            <a:endParaRPr lang="en-US" sz="1200" dirty="0"/>
          </a:p>
          <a:p>
            <a:r>
              <a:rPr lang="en-GB" sz="1200" dirty="0"/>
              <a:t> </a:t>
            </a:r>
            <a:endParaRPr lang="en-US" sz="1200" dirty="0"/>
          </a:p>
          <a:p>
            <a:pPr defTabSz="929579">
              <a:defRPr/>
            </a:pPr>
            <a:endParaRPr lang="en-US" dirty="0" smtClean="0"/>
          </a:p>
          <a:p>
            <a:endParaRPr lang="en-US" dirty="0"/>
          </a:p>
        </p:txBody>
      </p:sp>
      <p:sp>
        <p:nvSpPr>
          <p:cNvPr id="4" name="Slide Number Placeholder 3"/>
          <p:cNvSpPr>
            <a:spLocks noGrp="1"/>
          </p:cNvSpPr>
          <p:nvPr>
            <p:ph type="sldNum" sz="quarter" idx="10"/>
          </p:nvPr>
        </p:nvSpPr>
        <p:spPr/>
        <p:txBody>
          <a:bodyPr lIns="92958" tIns="46479" rIns="92958" bIns="46479"/>
          <a:lstStyle/>
          <a:p>
            <a:fld id="{1964B1F7-FC87-4735-9370-36FEEC49C730}" type="slidenum">
              <a:rPr lang="en-US" smtClean="0"/>
              <a:t>12</a:t>
            </a:fld>
            <a:endParaRPr lang="en-US"/>
          </a:p>
        </p:txBody>
      </p:sp>
    </p:spTree>
    <p:extLst>
      <p:ext uri="{BB962C8B-B14F-4D97-AF65-F5344CB8AC3E}">
        <p14:creationId xmlns:p14="http://schemas.microsoft.com/office/powerpoint/2010/main" val="364730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5" name="Shape 4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6" name="Shape 4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7" name="Shape 4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4802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076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70974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3837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705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9281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53980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311708" y="1844824"/>
            <a:ext cx="4836355" cy="1884841"/>
          </a:xfrm>
          <a:prstGeom prst="rect">
            <a:avLst/>
          </a:prstGeom>
        </p:spPr>
        <p:txBody>
          <a:bodyPr lIns="91425" tIns="91425" rIns="91425" bIns="91425" anchor="b" anchorCtr="0"/>
          <a:lstStyle>
            <a:lvl1pPr algn="ctr">
              <a:spcBef>
                <a:spcPts val="0"/>
              </a:spcBef>
              <a:buSzPct val="100000"/>
              <a:defRPr sz="3600">
                <a:solidFill>
                  <a:schemeClr val="bg2">
                    <a:lumMod val="75000"/>
                  </a:schemeClr>
                </a:solidFill>
              </a:defRPr>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r>
              <a:rPr lang="en-US" dirty="0" smtClean="0"/>
              <a:t>Title </a:t>
            </a:r>
            <a:endParaRPr dirty="0"/>
          </a:p>
        </p:txBody>
      </p:sp>
      <p:sp>
        <p:nvSpPr>
          <p:cNvPr id="11" name="Shape 1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
        <p:nvSpPr>
          <p:cNvPr id="7" name="Picture Placeholder 6"/>
          <p:cNvSpPr>
            <a:spLocks noGrp="1"/>
          </p:cNvSpPr>
          <p:nvPr>
            <p:ph type="pic" sz="quarter" idx="13"/>
          </p:nvPr>
        </p:nvSpPr>
        <p:spPr>
          <a:xfrm>
            <a:off x="5263284" y="0"/>
            <a:ext cx="3870000" cy="6858000"/>
          </a:xfrm>
        </p:spPr>
        <p:txBody>
          <a:bodyPr/>
          <a:lstStyle/>
          <a:p>
            <a:r>
              <a:rPr lang="en-US" smtClean="0"/>
              <a:t>Click icon to add picture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885444" cy="857250"/>
          </a:xfrm>
          <a:prstGeom prst="rect">
            <a:avLst/>
          </a:prstGeom>
        </p:spPr>
      </p:pic>
      <p:sp>
        <p:nvSpPr>
          <p:cNvPr id="5" name="Content Placeholder 4"/>
          <p:cNvSpPr>
            <a:spLocks noGrp="1"/>
          </p:cNvSpPr>
          <p:nvPr>
            <p:ph sz="quarter" idx="14"/>
          </p:nvPr>
        </p:nvSpPr>
        <p:spPr>
          <a:xfrm>
            <a:off x="468313" y="4221163"/>
            <a:ext cx="4535487" cy="2016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734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7999" cy="1007700"/>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0" name="Shape 30"/>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7" name="Shape 37"/>
          <p:cNvSpPr txBox="1">
            <a:spLocks noGrp="1"/>
          </p:cNvSpPr>
          <p:nvPr>
            <p:ph type="title"/>
          </p:nvPr>
        </p:nvSpPr>
        <p:spPr>
          <a:xfrm>
            <a:off x="265500" y="1644233"/>
            <a:ext cx="4045199" cy="19764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599" cy="2618099"/>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7" name="Shape 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25503-ED7D-4634-8CD1-326C2E415B5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4302-FD65-4CB2-84A8-6F9F7DBDFB4C}" type="slidenum">
              <a:rPr lang="en-US" smtClean="0"/>
              <a:t>‹#›</a:t>
            </a:fld>
            <a:endParaRPr lang="en-US"/>
          </a:p>
        </p:txBody>
      </p:sp>
    </p:spTree>
    <p:extLst>
      <p:ext uri="{BB962C8B-B14F-4D97-AF65-F5344CB8AC3E}">
        <p14:creationId xmlns:p14="http://schemas.microsoft.com/office/powerpoint/2010/main" val="122436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ncabezado de secció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049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8" name="Shape 3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495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5" r:id="rId3"/>
    <p:sldLayoutId id="2147483656" r:id="rId4"/>
    <p:sldLayoutId id="2147483657" r:id="rId5"/>
    <p:sldLayoutId id="2147483658" r:id="rId6"/>
    <p:sldLayoutId id="2147483678" r:id="rId7"/>
  </p:sldLayoutIdLst>
  <p:hf sldNum="0"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168834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2" name="Title 1"/>
          <p:cNvSpPr>
            <a:spLocks noGrp="1"/>
          </p:cNvSpPr>
          <p:nvPr>
            <p:ph type="ctrTitle"/>
          </p:nvPr>
        </p:nvSpPr>
        <p:spPr>
          <a:xfrm>
            <a:off x="-8302" y="1462718"/>
            <a:ext cx="8972789" cy="1846629"/>
          </a:xfrm>
        </p:spPr>
        <p:txBody>
          <a:bodyPr wrap="square">
            <a:spAutoFit/>
          </a:bodyPr>
          <a:lstStyle/>
          <a:p>
            <a:r>
              <a:rPr lang="en-GB" dirty="0" smtClean="0">
                <a:solidFill>
                  <a:schemeClr val="tx1">
                    <a:lumMod val="75000"/>
                    <a:lumOff val="25000"/>
                  </a:schemeClr>
                </a:solidFill>
                <a:latin typeface="Libre Baskerville"/>
                <a:ea typeface="Libre Baskerville"/>
                <a:cs typeface="Libre Baskerville"/>
                <a:sym typeface="Libre Baskerville"/>
              </a:rPr>
              <a:t>Resilience Index Measurement and analysis Model-II</a:t>
            </a:r>
            <a:r>
              <a:rPr lang="en-GB" dirty="0">
                <a:solidFill>
                  <a:schemeClr val="tx1">
                    <a:lumMod val="75000"/>
                    <a:lumOff val="25000"/>
                  </a:schemeClr>
                </a:solidFill>
                <a:latin typeface="Libre Baskerville"/>
                <a:ea typeface="Libre Baskerville"/>
                <a:cs typeface="Libre Baskerville"/>
                <a:sym typeface="Libre Baskerville"/>
              </a:rPr>
              <a:t/>
            </a:r>
            <a:br>
              <a:rPr lang="en-GB" dirty="0">
                <a:solidFill>
                  <a:schemeClr val="tx1">
                    <a:lumMod val="75000"/>
                    <a:lumOff val="25000"/>
                  </a:schemeClr>
                </a:solidFill>
                <a:latin typeface="Libre Baskerville"/>
                <a:ea typeface="Libre Baskerville"/>
                <a:cs typeface="Libre Baskerville"/>
                <a:sym typeface="Libre Baskerville"/>
              </a:rPr>
            </a:br>
            <a:r>
              <a:rPr lang="en-GB" dirty="0" smtClean="0">
                <a:solidFill>
                  <a:schemeClr val="tx1">
                    <a:lumMod val="75000"/>
                    <a:lumOff val="25000"/>
                  </a:schemeClr>
                </a:solidFill>
                <a:latin typeface="Libre Baskerville"/>
                <a:ea typeface="Libre Baskerville"/>
                <a:cs typeface="Libre Baskerville"/>
                <a:sym typeface="Libre Baskerville"/>
              </a:rPr>
              <a:t>RIMA-II</a:t>
            </a:r>
            <a:endParaRPr lang="en-GB" dirty="0">
              <a:solidFill>
                <a:schemeClr val="tx1">
                  <a:lumMod val="75000"/>
                  <a:lumOff val="25000"/>
                </a:schemeClr>
              </a:solidFill>
              <a:latin typeface="Libre Baskerville"/>
              <a:ea typeface="Libre Baskerville"/>
              <a:cs typeface="Libre Baskerville"/>
              <a:sym typeface="Libre Baskerville"/>
            </a:endParaRPr>
          </a:p>
        </p:txBody>
      </p:sp>
      <p:sp>
        <p:nvSpPr>
          <p:cNvPr id="13" name="Title 1"/>
          <p:cNvSpPr txBox="1">
            <a:spLocks/>
          </p:cNvSpPr>
          <p:nvPr/>
        </p:nvSpPr>
        <p:spPr>
          <a:xfrm>
            <a:off x="2483768" y="4942662"/>
            <a:ext cx="6104738" cy="1569630"/>
          </a:xfrm>
          <a:prstGeom prst="rect">
            <a:avLst/>
          </a:prstGeom>
          <a:noFill/>
          <a:ln>
            <a:noFill/>
          </a:ln>
        </p:spPr>
        <p:txBody>
          <a:bodyPr wrap="square" lIns="91425" tIns="91425" rIns="91425" bIns="91425" anchor="b" anchorCtr="0">
            <a:sp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SzPct val="100000"/>
              <a:buFont typeface="Calibri"/>
              <a:buNone/>
              <a:defRPr sz="3600" b="0" i="0" u="none" strike="noStrike" cap="none" baseline="0">
                <a:solidFill>
                  <a:schemeClr val="bg2">
                    <a:lumMod val="75000"/>
                  </a:schemeClr>
                </a:solidFill>
                <a:latin typeface="Calibri"/>
                <a:ea typeface="Calibri"/>
                <a:cs typeface="Calibri"/>
                <a:sym typeface="Calibri"/>
                <a:rtl val="0"/>
              </a:defRPr>
            </a:lvl1pPr>
            <a:lvl2pPr marL="0" marR="0" indent="0" algn="ctr" rtl="0">
              <a:spcBef>
                <a:spcPts val="0"/>
              </a:spcBef>
              <a:buSzPct val="100000"/>
              <a:defRPr sz="5200"/>
            </a:lvl2pPr>
            <a:lvl3pPr marL="0" marR="0" indent="0" algn="ctr" rtl="0">
              <a:spcBef>
                <a:spcPts val="0"/>
              </a:spcBef>
              <a:buSzPct val="100000"/>
              <a:defRPr sz="5200"/>
            </a:lvl3pPr>
            <a:lvl4pPr marL="0" marR="0" indent="0" algn="ctr" rtl="0">
              <a:spcBef>
                <a:spcPts val="0"/>
              </a:spcBef>
              <a:buSzPct val="100000"/>
              <a:defRPr sz="5200"/>
            </a:lvl4pPr>
            <a:lvl5pPr marL="0" marR="0" indent="0" algn="ctr" rtl="0">
              <a:spcBef>
                <a:spcPts val="0"/>
              </a:spcBef>
              <a:buSzPct val="100000"/>
              <a:defRPr sz="5200"/>
            </a:lvl5pPr>
            <a:lvl6pPr marL="0" marR="0" indent="0" algn="ctr" rtl="0">
              <a:spcBef>
                <a:spcPts val="0"/>
              </a:spcBef>
              <a:buSzPct val="100000"/>
              <a:defRPr sz="5200"/>
            </a:lvl6pPr>
            <a:lvl7pPr marL="0" marR="0" indent="0" algn="ctr" rtl="0">
              <a:spcBef>
                <a:spcPts val="0"/>
              </a:spcBef>
              <a:buSzPct val="100000"/>
              <a:defRPr sz="5200"/>
            </a:lvl7pPr>
            <a:lvl8pPr marL="0" marR="0" indent="0" algn="ctr" rtl="0">
              <a:spcBef>
                <a:spcPts val="0"/>
              </a:spcBef>
              <a:buSzPct val="100000"/>
              <a:defRPr sz="5200"/>
            </a:lvl8pPr>
            <a:lvl9pPr marL="0" marR="0" indent="0" algn="ctr" rtl="0">
              <a:spcBef>
                <a:spcPts val="0"/>
              </a:spcBef>
              <a:buSzPct val="100000"/>
              <a:defRPr sz="5200"/>
            </a:lvl9pPr>
          </a:lstStyle>
          <a:p>
            <a:pPr algn="r"/>
            <a:r>
              <a:rPr lang="en-US" sz="2000" b="1" dirty="0" smtClean="0">
                <a:solidFill>
                  <a:schemeClr val="tx1">
                    <a:lumMod val="75000"/>
                    <a:lumOff val="25000"/>
                  </a:schemeClr>
                </a:solidFill>
                <a:latin typeface="Libre Baskerville"/>
                <a:sym typeface="Libre Baskerville"/>
              </a:rPr>
              <a:t>Owen Calvert</a:t>
            </a:r>
            <a:r>
              <a:rPr lang="en-GB" sz="1800" dirty="0" smtClean="0">
                <a:solidFill>
                  <a:schemeClr val="tx1">
                    <a:lumMod val="75000"/>
                    <a:lumOff val="25000"/>
                  </a:schemeClr>
                </a:solidFill>
                <a:latin typeface="Raleway" panose="020B0604020202020204" charset="0"/>
              </a:rPr>
              <a:t/>
            </a:r>
            <a:br>
              <a:rPr lang="en-GB" sz="1800" dirty="0" smtClean="0">
                <a:solidFill>
                  <a:schemeClr val="tx1">
                    <a:lumMod val="75000"/>
                    <a:lumOff val="25000"/>
                  </a:schemeClr>
                </a:solidFill>
                <a:latin typeface="Raleway" panose="020B0604020202020204" charset="0"/>
              </a:rPr>
            </a:br>
            <a:r>
              <a:rPr lang="en-GB" sz="1800" dirty="0" smtClean="0">
                <a:solidFill>
                  <a:schemeClr val="tx1">
                    <a:lumMod val="75000"/>
                    <a:lumOff val="25000"/>
                  </a:schemeClr>
                </a:solidFill>
                <a:latin typeface="Raleway" panose="020B0604020202020204" charset="0"/>
              </a:rPr>
              <a:t>Project Manager</a:t>
            </a:r>
          </a:p>
          <a:p>
            <a:pPr algn="r"/>
            <a:r>
              <a:rPr lang="en-US" sz="1800" cap="small" dirty="0">
                <a:solidFill>
                  <a:schemeClr val="tx1"/>
                </a:solidFill>
                <a:latin typeface="Raleway" panose="020B0604020202020204" charset="0"/>
              </a:rPr>
              <a:t>Sustainable Agriculture for Economic Resiliency</a:t>
            </a:r>
            <a:endParaRPr lang="en-GB" sz="1800" dirty="0" smtClean="0">
              <a:solidFill>
                <a:schemeClr val="tx1"/>
              </a:solidFill>
              <a:latin typeface="Raleway" panose="020B0604020202020204" charset="0"/>
            </a:endParaRPr>
          </a:p>
          <a:p>
            <a:pPr algn="r"/>
            <a:r>
              <a:rPr lang="en-GB" sz="1800" dirty="0" smtClean="0">
                <a:solidFill>
                  <a:schemeClr val="tx1">
                    <a:lumMod val="75000"/>
                    <a:lumOff val="25000"/>
                  </a:schemeClr>
                </a:solidFill>
                <a:latin typeface="Raleway" panose="020B0604020202020204" charset="0"/>
              </a:rPr>
              <a:t>Juba, South Sudan</a:t>
            </a:r>
          </a:p>
          <a:p>
            <a:pPr algn="r"/>
            <a:r>
              <a:rPr lang="en-GB" sz="1600" dirty="0" smtClean="0">
                <a:solidFill>
                  <a:schemeClr val="tx1">
                    <a:lumMod val="75000"/>
                    <a:lumOff val="25000"/>
                  </a:schemeClr>
                </a:solidFill>
                <a:latin typeface="Raleway" panose="020B0604020202020204" charset="0"/>
              </a:rPr>
              <a:t>Food and Agriculture Organization of the United Nations</a:t>
            </a:r>
            <a:endParaRPr lang="en-GB" sz="1600" u="sng" dirty="0">
              <a:solidFill>
                <a:schemeClr val="tx1">
                  <a:lumMod val="75000"/>
                  <a:lumOff val="25000"/>
                </a:schemeClr>
              </a:solidFill>
              <a:latin typeface="Raleway" panose="020B0604020202020204" charset="0"/>
              <a:ea typeface="Libre Baskerville"/>
              <a:cs typeface="Libre Baskerville"/>
              <a:sym typeface="Libre Baskerville"/>
            </a:endParaRPr>
          </a:p>
        </p:txBody>
      </p:sp>
      <p:sp>
        <p:nvSpPr>
          <p:cNvPr id="3" name="Rectangle 2"/>
          <p:cNvSpPr/>
          <p:nvPr/>
        </p:nvSpPr>
        <p:spPr>
          <a:xfrm>
            <a:off x="107504" y="4149080"/>
            <a:ext cx="3012363" cy="738664"/>
          </a:xfrm>
          <a:prstGeom prst="rect">
            <a:avLst/>
          </a:prstGeom>
        </p:spPr>
        <p:txBody>
          <a:bodyPr wrap="none">
            <a:spAutoFit/>
          </a:bodyPr>
          <a:lstStyle/>
          <a:p>
            <a:r>
              <a:rPr lang="en-GB" b="1" dirty="0" smtClean="0">
                <a:solidFill>
                  <a:schemeClr val="accent6">
                    <a:lumMod val="50000"/>
                  </a:schemeClr>
                </a:solidFill>
                <a:latin typeface="Libre Baskerville"/>
                <a:ea typeface="Libre Baskerville"/>
                <a:cs typeface="Libre Baskerville"/>
                <a:sym typeface="Libre Baskerville"/>
              </a:rPr>
              <a:t>Resilience Exchange Network</a:t>
            </a:r>
          </a:p>
          <a:p>
            <a:r>
              <a:rPr lang="en-GB" b="1" dirty="0" smtClean="0">
                <a:solidFill>
                  <a:schemeClr val="accent6">
                    <a:lumMod val="50000"/>
                  </a:schemeClr>
                </a:solidFill>
                <a:latin typeface="Libre Baskerville"/>
                <a:sym typeface="Libre Baskerville"/>
              </a:rPr>
              <a:t>Venue: NGO Forum</a:t>
            </a:r>
          </a:p>
          <a:p>
            <a:r>
              <a:rPr lang="en-GB" b="1" dirty="0" smtClean="0">
                <a:solidFill>
                  <a:schemeClr val="accent6">
                    <a:lumMod val="50000"/>
                  </a:schemeClr>
                </a:solidFill>
                <a:latin typeface="Libre Baskerville"/>
                <a:sym typeface="Libre Baskerville"/>
              </a:rPr>
              <a:t>Date27</a:t>
            </a:r>
            <a:r>
              <a:rPr lang="en-GB" b="1" baseline="30000" dirty="0" smtClean="0">
                <a:solidFill>
                  <a:schemeClr val="accent6">
                    <a:lumMod val="50000"/>
                  </a:schemeClr>
                </a:solidFill>
                <a:latin typeface="Libre Baskerville"/>
                <a:sym typeface="Libre Baskerville"/>
              </a:rPr>
              <a:t>th</a:t>
            </a:r>
            <a:r>
              <a:rPr lang="en-GB" b="1" dirty="0" smtClean="0">
                <a:solidFill>
                  <a:schemeClr val="accent6">
                    <a:lumMod val="50000"/>
                  </a:schemeClr>
                </a:solidFill>
                <a:latin typeface="Libre Baskerville"/>
                <a:sym typeface="Libre Baskerville"/>
              </a:rPr>
              <a:t> March 2018</a:t>
            </a:r>
            <a:endParaRPr lang="en-US" b="1" dirty="0">
              <a:solidFill>
                <a:schemeClr val="accent6">
                  <a:lumMod val="50000"/>
                </a:schemeClr>
              </a:solidFill>
            </a:endParaRPr>
          </a:p>
        </p:txBody>
      </p:sp>
    </p:spTree>
    <p:extLst>
      <p:ext uri="{BB962C8B-B14F-4D97-AF65-F5344CB8AC3E}">
        <p14:creationId xmlns:p14="http://schemas.microsoft.com/office/powerpoint/2010/main" val="300389302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endParaRPr kumimoji="0" lang="en-US" sz="1600" b="0" i="0" u="none" strike="noStrike" kern="0" cap="small" spc="0" normalizeH="0" baseline="0" noProof="0" dirty="0" smtClean="0">
                <a:ln>
                  <a:noFill/>
                </a:ln>
                <a:solidFill>
                  <a:schemeClr val="bg1"/>
                </a:solidFill>
                <a:effectLst/>
                <a:uLnTx/>
                <a:uFillTx/>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Water Quality </a:t>
            </a:r>
            <a:endParaRPr lang="en-US" sz="2800" kern="0" cap="small" dirty="0">
              <a:solidFill>
                <a:srgbClr val="1F5F8D"/>
              </a:solidFill>
            </a:endParaRPr>
          </a:p>
        </p:txBody>
      </p:sp>
      <p:graphicFrame>
        <p:nvGraphicFramePr>
          <p:cNvPr id="15" name="Chart 14"/>
          <p:cNvGraphicFramePr/>
          <p:nvPr>
            <p:extLst/>
          </p:nvPr>
        </p:nvGraphicFramePr>
        <p:xfrm>
          <a:off x="3124200" y="1523999"/>
          <a:ext cx="7588885" cy="426821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1"/>
          <p:cNvSpPr>
            <a:spLocks noChangeArrowheads="1"/>
          </p:cNvSpPr>
          <p:nvPr/>
        </p:nvSpPr>
        <p:spPr bwMode="auto">
          <a:xfrm>
            <a:off x="197379" y="13200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Chart 13"/>
          <p:cNvGraphicFramePr/>
          <p:nvPr>
            <p:extLst/>
          </p:nvPr>
        </p:nvGraphicFramePr>
        <p:xfrm>
          <a:off x="3552022" y="1850895"/>
          <a:ext cx="5757545" cy="3614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4"/>
          <p:cNvGraphicFramePr>
            <a:graphicFrameLocks noGrp="1"/>
          </p:cNvGraphicFramePr>
          <p:nvPr>
            <p:extLst/>
          </p:nvPr>
        </p:nvGraphicFramePr>
        <p:xfrm>
          <a:off x="197379" y="1535997"/>
          <a:ext cx="4204335" cy="1492758"/>
        </p:xfrm>
        <a:graphic>
          <a:graphicData uri="http://schemas.openxmlformats.org/drawingml/2006/table">
            <a:tbl>
              <a:tblPr firstRow="1" firstCol="1" bandRow="1">
                <a:tableStyleId>{5C22544A-7EE6-4342-B048-85BDC9FD1C3A}</a:tableStyleId>
              </a:tblPr>
              <a:tblGrid>
                <a:gridCol w="3825875">
                  <a:extLst>
                    <a:ext uri="{9D8B030D-6E8A-4147-A177-3AD203B41FA5}">
                      <a16:colId xmlns:a16="http://schemas.microsoft.com/office/drawing/2014/main" val="1171202147"/>
                    </a:ext>
                  </a:extLst>
                </a:gridCol>
                <a:gridCol w="378460">
                  <a:extLst>
                    <a:ext uri="{9D8B030D-6E8A-4147-A177-3AD203B41FA5}">
                      <a16:colId xmlns:a16="http://schemas.microsoft.com/office/drawing/2014/main" val="1455727044"/>
                    </a:ext>
                  </a:extLst>
                </a:gridCol>
              </a:tblGrid>
              <a:tr h="190500">
                <a:tc>
                  <a:txBody>
                    <a:bodyPr/>
                    <a:lstStyle/>
                    <a:p>
                      <a:pPr marL="0" marR="0">
                        <a:lnSpc>
                          <a:spcPct val="107000"/>
                        </a:lnSpc>
                        <a:spcBef>
                          <a:spcPts val="0"/>
                        </a:spcBef>
                        <a:spcAft>
                          <a:spcPts val="0"/>
                        </a:spcAft>
                      </a:pPr>
                      <a:r>
                        <a:rPr lang="en-US" sz="1100">
                          <a:effectLst/>
                        </a:rPr>
                        <a:t>Source of drinking water</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2749958"/>
                  </a:ext>
                </a:extLst>
              </a:tr>
              <a:tr h="190500">
                <a:tc>
                  <a:txBody>
                    <a:bodyPr/>
                    <a:lstStyle/>
                    <a:p>
                      <a:pPr marL="0" marR="0">
                        <a:lnSpc>
                          <a:spcPct val="107000"/>
                        </a:lnSpc>
                        <a:spcBef>
                          <a:spcPts val="0"/>
                        </a:spcBef>
                        <a:spcAft>
                          <a:spcPts val="0"/>
                        </a:spcAft>
                      </a:pPr>
                      <a:r>
                        <a:rPr lang="en-US" sz="1100">
                          <a:effectLst/>
                        </a:rPr>
                        <a:t>Untreated water source/River</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99477572"/>
                  </a:ext>
                </a:extLst>
              </a:tr>
              <a:tr h="190500">
                <a:tc>
                  <a:txBody>
                    <a:bodyPr/>
                    <a:lstStyle/>
                    <a:p>
                      <a:pPr marL="0" marR="0">
                        <a:lnSpc>
                          <a:spcPct val="107000"/>
                        </a:lnSpc>
                        <a:spcBef>
                          <a:spcPts val="0"/>
                        </a:spcBef>
                        <a:spcAft>
                          <a:spcPts val="0"/>
                        </a:spcAft>
                      </a:pPr>
                      <a:r>
                        <a:rPr lang="en-US" sz="1100">
                          <a:effectLst/>
                        </a:rPr>
                        <a:t>Water from deep borehole fitted with a hand pump</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32647451"/>
                  </a:ext>
                </a:extLst>
              </a:tr>
              <a:tr h="190500">
                <a:tc>
                  <a:txBody>
                    <a:bodyPr/>
                    <a:lstStyle/>
                    <a:p>
                      <a:pPr marL="0" marR="0">
                        <a:lnSpc>
                          <a:spcPct val="107000"/>
                        </a:lnSpc>
                        <a:spcBef>
                          <a:spcPts val="0"/>
                        </a:spcBef>
                        <a:spcAft>
                          <a:spcPts val="0"/>
                        </a:spcAft>
                      </a:pPr>
                      <a:r>
                        <a:rPr lang="en-US" sz="1100">
                          <a:effectLst/>
                        </a:rPr>
                        <a:t>Tap water</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9</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023608557"/>
                  </a:ext>
                </a:extLst>
              </a:tr>
              <a:tr h="190500">
                <a:tc>
                  <a:txBody>
                    <a:bodyPr/>
                    <a:lstStyle/>
                    <a:p>
                      <a:pPr marL="0" marR="0">
                        <a:lnSpc>
                          <a:spcPct val="107000"/>
                        </a:lnSpc>
                        <a:spcBef>
                          <a:spcPts val="0"/>
                        </a:spcBef>
                        <a:spcAft>
                          <a:spcPts val="0"/>
                        </a:spcAft>
                      </a:pPr>
                      <a:r>
                        <a:rPr lang="en-US" sz="1100">
                          <a:effectLst/>
                        </a:rPr>
                        <a:t>Surface water (run off, etc)</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071776241"/>
                  </a:ext>
                </a:extLst>
              </a:tr>
              <a:tr h="190500">
                <a:tc>
                  <a:txBody>
                    <a:bodyPr/>
                    <a:lstStyle/>
                    <a:p>
                      <a:pPr marL="0" marR="0">
                        <a:lnSpc>
                          <a:spcPct val="107000"/>
                        </a:lnSpc>
                        <a:spcBef>
                          <a:spcPts val="0"/>
                        </a:spcBef>
                        <a:spcAft>
                          <a:spcPts val="0"/>
                        </a:spcAft>
                      </a:pPr>
                      <a:r>
                        <a:rPr lang="en-US" sz="1100">
                          <a:effectLst/>
                        </a:rPr>
                        <a:t>Other(Rain water collected, Bottled water, treated tanker)</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349507709"/>
                  </a:ext>
                </a:extLst>
              </a:tr>
              <a:tr h="190500">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700326648"/>
                  </a:ext>
                </a:extLst>
              </a:tr>
            </a:tbl>
          </a:graphicData>
        </a:graphic>
      </p:graphicFrame>
    </p:spTree>
    <p:extLst>
      <p:ext uri="{BB962C8B-B14F-4D97-AF65-F5344CB8AC3E}">
        <p14:creationId xmlns:p14="http://schemas.microsoft.com/office/powerpoint/2010/main" val="112710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chemeClr val="tx1"/>
                </a:solidFill>
                <a:effectLst/>
                <a:uLnTx/>
                <a:uFillTx/>
                <a:ea typeface="+mj-ea"/>
                <a:cs typeface="+mj-cs"/>
              </a:endParaRPr>
            </a:p>
          </p:txBody>
        </p:sp>
      </p:grpSp>
      <p:sp>
        <p:nvSpPr>
          <p:cNvPr id="9" name="Rectangle 8"/>
          <p:cNvSpPr/>
          <p:nvPr/>
        </p:nvSpPr>
        <p:spPr>
          <a:xfrm>
            <a:off x="-533400" y="388711"/>
            <a:ext cx="4996376" cy="523220"/>
          </a:xfrm>
          <a:prstGeom prst="rect">
            <a:avLst/>
          </a:prstGeom>
        </p:spPr>
        <p:txBody>
          <a:bodyPr wrap="square">
            <a:spAutoFit/>
          </a:bodyPr>
          <a:lstStyle/>
          <a:p>
            <a:pPr lvl="0" algn="ctr">
              <a:defRPr/>
            </a:pPr>
            <a:r>
              <a:rPr lang="en-US" sz="2800" kern="0" cap="small" dirty="0" smtClean="0">
                <a:solidFill>
                  <a:srgbClr val="1F5F8D"/>
                </a:solidFill>
              </a:rPr>
              <a:t>Water Time</a:t>
            </a:r>
            <a:endParaRPr lang="en-US" sz="2800" kern="0" cap="small" dirty="0">
              <a:solidFill>
                <a:srgbClr val="1F5F8D"/>
              </a:solidFill>
            </a:endParaRPr>
          </a:p>
        </p:txBody>
      </p:sp>
      <p:graphicFrame>
        <p:nvGraphicFramePr>
          <p:cNvPr id="2" name="Table 1"/>
          <p:cNvGraphicFramePr>
            <a:graphicFrameLocks noGrp="1"/>
          </p:cNvGraphicFramePr>
          <p:nvPr>
            <p:extLst/>
          </p:nvPr>
        </p:nvGraphicFramePr>
        <p:xfrm>
          <a:off x="533400" y="2955503"/>
          <a:ext cx="5755005" cy="540258"/>
        </p:xfrm>
        <a:graphic>
          <a:graphicData uri="http://schemas.openxmlformats.org/drawingml/2006/table">
            <a:tbl>
              <a:tblPr firstRow="1" firstCol="1" bandRow="1">
                <a:tableStyleId>{5C22544A-7EE6-4342-B048-85BDC9FD1C3A}</a:tableStyleId>
              </a:tblPr>
              <a:tblGrid>
                <a:gridCol w="2571750">
                  <a:extLst>
                    <a:ext uri="{9D8B030D-6E8A-4147-A177-3AD203B41FA5}">
                      <a16:colId xmlns:a16="http://schemas.microsoft.com/office/drawing/2014/main" val="2791639646"/>
                    </a:ext>
                  </a:extLst>
                </a:gridCol>
                <a:gridCol w="685800">
                  <a:extLst>
                    <a:ext uri="{9D8B030D-6E8A-4147-A177-3AD203B41FA5}">
                      <a16:colId xmlns:a16="http://schemas.microsoft.com/office/drawing/2014/main" val="2795136567"/>
                    </a:ext>
                  </a:extLst>
                </a:gridCol>
                <a:gridCol w="668655">
                  <a:extLst>
                    <a:ext uri="{9D8B030D-6E8A-4147-A177-3AD203B41FA5}">
                      <a16:colId xmlns:a16="http://schemas.microsoft.com/office/drawing/2014/main" val="4272495771"/>
                    </a:ext>
                  </a:extLst>
                </a:gridCol>
                <a:gridCol w="742950">
                  <a:extLst>
                    <a:ext uri="{9D8B030D-6E8A-4147-A177-3AD203B41FA5}">
                      <a16:colId xmlns:a16="http://schemas.microsoft.com/office/drawing/2014/main" val="1359210425"/>
                    </a:ext>
                  </a:extLst>
                </a:gridCol>
                <a:gridCol w="571500">
                  <a:extLst>
                    <a:ext uri="{9D8B030D-6E8A-4147-A177-3AD203B41FA5}">
                      <a16:colId xmlns:a16="http://schemas.microsoft.com/office/drawing/2014/main" val="258686474"/>
                    </a:ext>
                  </a:extLst>
                </a:gridCol>
                <a:gridCol w="514350">
                  <a:extLst>
                    <a:ext uri="{9D8B030D-6E8A-4147-A177-3AD203B41FA5}">
                      <a16:colId xmlns:a16="http://schemas.microsoft.com/office/drawing/2014/main" val="1153255270"/>
                    </a:ext>
                  </a:extLst>
                </a:gridCol>
              </a:tblGrid>
              <a:tr h="190500">
                <a:tc>
                  <a:txBody>
                    <a:bodyPr/>
                    <a:lstStyle/>
                    <a:p>
                      <a:pPr marL="0" marR="0">
                        <a:lnSpc>
                          <a:spcPct val="107000"/>
                        </a:lnSpc>
                        <a:spcBef>
                          <a:spcPts val="0"/>
                        </a:spcBef>
                        <a:spcAft>
                          <a:spcPts val="0"/>
                        </a:spcAft>
                      </a:pPr>
                      <a:r>
                        <a:rPr lang="en-US" sz="1100">
                          <a:effectLst/>
                        </a:rPr>
                        <a:t>Variable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Obs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Mean</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Std. Dev.</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Min</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Max</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199673673"/>
                  </a:ext>
                </a:extLst>
              </a:tr>
              <a:tr h="190500">
                <a:tc>
                  <a:txBody>
                    <a:bodyPr/>
                    <a:lstStyle/>
                    <a:p>
                      <a:pPr marL="0" marR="0">
                        <a:lnSpc>
                          <a:spcPct val="107000"/>
                        </a:lnSpc>
                        <a:spcBef>
                          <a:spcPts val="0"/>
                        </a:spcBef>
                        <a:spcAft>
                          <a:spcPts val="0"/>
                        </a:spcAft>
                      </a:pPr>
                      <a:r>
                        <a:rPr lang="en-US" sz="1100">
                          <a:effectLst/>
                        </a:rPr>
                        <a:t>Time taken to and from main water source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52.52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49.78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345</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63134827"/>
                  </a:ext>
                </a:extLst>
              </a:tr>
            </a:tbl>
          </a:graphicData>
        </a:graphic>
      </p:graphicFrame>
      <p:sp>
        <p:nvSpPr>
          <p:cNvPr id="3" name="Rectangle 1"/>
          <p:cNvSpPr>
            <a:spLocks noChangeArrowheads="1"/>
          </p:cNvSpPr>
          <p:nvPr/>
        </p:nvSpPr>
        <p:spPr bwMode="auto">
          <a:xfrm>
            <a:off x="761366" y="21986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761366" y="1200041"/>
            <a:ext cx="4572000" cy="685059"/>
          </a:xfrm>
          <a:prstGeom prst="rect">
            <a:avLst/>
          </a:prstGeom>
        </p:spPr>
        <p:txBody>
          <a:bodyPr>
            <a:spAutoFit/>
          </a:bodyPr>
          <a:lstStyle/>
          <a:p>
            <a:pPr>
              <a:lnSpc>
                <a:spcPct val="107000"/>
              </a:lnSpc>
              <a:spcAft>
                <a:spcPts val="800"/>
              </a:spcAft>
            </a:pPr>
            <a:r>
              <a:rPr lang="en-GB" dirty="0">
                <a:latin typeface="Calibri" panose="020F0502020204030204" pitchFamily="34" charset="0"/>
                <a:ea typeface="SimSun" panose="02010600030101010101" pitchFamily="2" charset="-122"/>
                <a:cs typeface="Arial" panose="020B0604020202020204" pitchFamily="34" charset="0"/>
              </a:rPr>
              <a:t>It takes approximately an hour for a household member to fetch water from the main source.</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9826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Shocks</a:t>
            </a:r>
            <a:endParaRPr lang="en-US" sz="2800" kern="0" cap="small" dirty="0">
              <a:solidFill>
                <a:srgbClr val="1F5F8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72057211"/>
              </p:ext>
            </p:extLst>
          </p:nvPr>
        </p:nvGraphicFramePr>
        <p:xfrm>
          <a:off x="185964" y="1608029"/>
          <a:ext cx="3233908" cy="2254758"/>
        </p:xfrm>
        <a:graphic>
          <a:graphicData uri="http://schemas.openxmlformats.org/drawingml/2006/table">
            <a:tbl>
              <a:tblPr firstRow="1" firstCol="1" bandRow="1">
                <a:tableStyleId>{5C22544A-7EE6-4342-B048-85BDC9FD1C3A}</a:tableStyleId>
              </a:tblPr>
              <a:tblGrid>
                <a:gridCol w="1974850">
                  <a:extLst>
                    <a:ext uri="{9D8B030D-6E8A-4147-A177-3AD203B41FA5}">
                      <a16:colId xmlns:a16="http://schemas.microsoft.com/office/drawing/2014/main" val="518349917"/>
                    </a:ext>
                  </a:extLst>
                </a:gridCol>
                <a:gridCol w="1259058">
                  <a:extLst>
                    <a:ext uri="{9D8B030D-6E8A-4147-A177-3AD203B41FA5}">
                      <a16:colId xmlns:a16="http://schemas.microsoft.com/office/drawing/2014/main" val="1962861855"/>
                    </a:ext>
                  </a:extLst>
                </a:gridCol>
              </a:tblGrid>
              <a:tr h="190500">
                <a:tc>
                  <a:txBody>
                    <a:bodyPr/>
                    <a:lstStyle/>
                    <a:p>
                      <a:pPr marL="0" marR="0">
                        <a:lnSpc>
                          <a:spcPct val="107000"/>
                        </a:lnSpc>
                        <a:spcBef>
                          <a:spcPts val="0"/>
                        </a:spcBef>
                        <a:spcAft>
                          <a:spcPts val="0"/>
                        </a:spcAft>
                      </a:pPr>
                      <a:r>
                        <a:rPr lang="en-US" sz="1100" dirty="0" smtClean="0">
                          <a:effectLst/>
                          <a:latin typeface="+mn-lt"/>
                          <a:ea typeface="+mn-ea"/>
                          <a:cs typeface="+mn-cs"/>
                        </a:rPr>
                        <a:t>SHOCKS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smtClean="0">
                          <a:effectLst/>
                          <a:latin typeface="+mn-lt"/>
                          <a:ea typeface="+mn-ea"/>
                          <a:cs typeface="+mn-cs"/>
                        </a:rPr>
                        <a:t>PROPORTION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3241220"/>
                  </a:ext>
                </a:extLst>
              </a:tr>
              <a:tr h="190500">
                <a:tc>
                  <a:txBody>
                    <a:bodyPr/>
                    <a:lstStyle/>
                    <a:p>
                      <a:pPr marL="0" marR="0">
                        <a:lnSpc>
                          <a:spcPct val="107000"/>
                        </a:lnSpc>
                        <a:spcBef>
                          <a:spcPts val="0"/>
                        </a:spcBef>
                        <a:spcAft>
                          <a:spcPts val="0"/>
                        </a:spcAft>
                      </a:pPr>
                      <a:r>
                        <a:rPr lang="en-US" sz="1100">
                          <a:effectLst/>
                        </a:rPr>
                        <a:t>Reduce Employment</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0.02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3217204"/>
                  </a:ext>
                </a:extLst>
              </a:tr>
              <a:tr h="190500">
                <a:tc>
                  <a:txBody>
                    <a:bodyPr/>
                    <a:lstStyle/>
                    <a:p>
                      <a:pPr marL="0" marR="0">
                        <a:lnSpc>
                          <a:spcPct val="107000"/>
                        </a:lnSpc>
                        <a:spcBef>
                          <a:spcPts val="0"/>
                        </a:spcBef>
                        <a:spcAft>
                          <a:spcPts val="0"/>
                        </a:spcAft>
                      </a:pPr>
                      <a:r>
                        <a:rPr lang="en-US" sz="1100">
                          <a:effectLst/>
                        </a:rPr>
                        <a:t>Reduced Income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dirty="0">
                          <a:effectLst/>
                        </a:rPr>
                        <a:t>0.09</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12574128"/>
                  </a:ext>
                </a:extLst>
              </a:tr>
              <a:tr h="190500">
                <a:tc>
                  <a:txBody>
                    <a:bodyPr/>
                    <a:lstStyle/>
                    <a:p>
                      <a:pPr marL="0" marR="0">
                        <a:lnSpc>
                          <a:spcPct val="107000"/>
                        </a:lnSpc>
                        <a:spcBef>
                          <a:spcPts val="0"/>
                        </a:spcBef>
                        <a:spcAft>
                          <a:spcPts val="0"/>
                        </a:spcAft>
                      </a:pPr>
                      <a:r>
                        <a:rPr lang="en-US" sz="1100" dirty="0" smtClean="0">
                          <a:effectLst/>
                        </a:rPr>
                        <a:t>Illness/accident </a:t>
                      </a:r>
                      <a:r>
                        <a:rPr lang="en-US" sz="1100" dirty="0">
                          <a:effectLst/>
                        </a:rPr>
                        <a:t>of key </a:t>
                      </a:r>
                      <a:r>
                        <a:rPr lang="en-US" sz="1100" dirty="0" err="1">
                          <a:effectLst/>
                        </a:rPr>
                        <a:t>hh</a:t>
                      </a:r>
                      <a:r>
                        <a:rPr lang="en-US" sz="1100" dirty="0">
                          <a:effectLst/>
                        </a:rPr>
                        <a:t> member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0.28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853629783"/>
                  </a:ext>
                </a:extLst>
              </a:tr>
              <a:tr h="190500">
                <a:tc>
                  <a:txBody>
                    <a:bodyPr/>
                    <a:lstStyle/>
                    <a:p>
                      <a:pPr marL="0" marR="0">
                        <a:lnSpc>
                          <a:spcPct val="107000"/>
                        </a:lnSpc>
                        <a:spcBef>
                          <a:spcPts val="0"/>
                        </a:spcBef>
                        <a:spcAft>
                          <a:spcPts val="0"/>
                        </a:spcAft>
                      </a:pPr>
                      <a:r>
                        <a:rPr lang="en-US" sz="1100" dirty="0" smtClean="0">
                          <a:effectLst/>
                        </a:rPr>
                        <a:t>Death </a:t>
                      </a:r>
                      <a:r>
                        <a:rPr lang="en-US" sz="1100" dirty="0">
                          <a:effectLst/>
                        </a:rPr>
                        <a:t>of key </a:t>
                      </a:r>
                      <a:r>
                        <a:rPr lang="en-US" sz="1100" dirty="0" err="1">
                          <a:effectLst/>
                        </a:rPr>
                        <a:t>hh</a:t>
                      </a:r>
                      <a:r>
                        <a:rPr lang="en-US" sz="1100" dirty="0">
                          <a:effectLst/>
                        </a:rPr>
                        <a:t> member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0.21</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513075279"/>
                  </a:ext>
                </a:extLst>
              </a:tr>
              <a:tr h="190500">
                <a:tc>
                  <a:txBody>
                    <a:bodyPr/>
                    <a:lstStyle/>
                    <a:p>
                      <a:pPr marL="0" marR="0">
                        <a:lnSpc>
                          <a:spcPct val="107000"/>
                        </a:lnSpc>
                        <a:spcBef>
                          <a:spcPts val="0"/>
                        </a:spcBef>
                        <a:spcAft>
                          <a:spcPts val="0"/>
                        </a:spcAft>
                      </a:pPr>
                      <a:r>
                        <a:rPr lang="en-US" sz="1100">
                          <a:effectLst/>
                        </a:rPr>
                        <a:t>High food prices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0.44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30412915"/>
                  </a:ext>
                </a:extLst>
              </a:tr>
              <a:tr h="190500">
                <a:tc>
                  <a:txBody>
                    <a:bodyPr/>
                    <a:lstStyle/>
                    <a:p>
                      <a:pPr marL="0" marR="0">
                        <a:lnSpc>
                          <a:spcPct val="107000"/>
                        </a:lnSpc>
                        <a:spcBef>
                          <a:spcPts val="0"/>
                        </a:spcBef>
                        <a:spcAft>
                          <a:spcPts val="0"/>
                        </a:spcAft>
                      </a:pPr>
                      <a:r>
                        <a:rPr lang="en-US" sz="1100">
                          <a:effectLst/>
                        </a:rPr>
                        <a:t>High fuel/transport prices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0.19</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811316359"/>
                  </a:ext>
                </a:extLst>
              </a:tr>
              <a:tr h="190500">
                <a:tc>
                  <a:txBody>
                    <a:bodyPr/>
                    <a:lstStyle/>
                    <a:p>
                      <a:pPr marL="0" marR="0">
                        <a:lnSpc>
                          <a:spcPct val="107000"/>
                        </a:lnSpc>
                        <a:spcBef>
                          <a:spcPts val="0"/>
                        </a:spcBef>
                        <a:spcAft>
                          <a:spcPts val="0"/>
                        </a:spcAft>
                      </a:pPr>
                      <a:r>
                        <a:rPr lang="en-US" sz="1100">
                          <a:effectLst/>
                        </a:rPr>
                        <a:t>Drought</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0.06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095862975"/>
                  </a:ext>
                </a:extLst>
              </a:tr>
              <a:tr h="190500">
                <a:tc>
                  <a:txBody>
                    <a:bodyPr/>
                    <a:lstStyle/>
                    <a:p>
                      <a:pPr marL="0" marR="0">
                        <a:lnSpc>
                          <a:spcPct val="107000"/>
                        </a:lnSpc>
                        <a:spcBef>
                          <a:spcPts val="0"/>
                        </a:spcBef>
                        <a:spcAft>
                          <a:spcPts val="0"/>
                        </a:spcAft>
                      </a:pPr>
                      <a:r>
                        <a:rPr lang="en-US" sz="1100">
                          <a:effectLst/>
                        </a:rPr>
                        <a:t>Pest and disease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0.07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835962501"/>
                  </a:ext>
                </a:extLst>
              </a:tr>
              <a:tr h="190500">
                <a:tc>
                  <a:txBody>
                    <a:bodyPr/>
                    <a:lstStyle/>
                    <a:p>
                      <a:pPr marL="0" marR="0">
                        <a:lnSpc>
                          <a:spcPct val="107000"/>
                        </a:lnSpc>
                        <a:spcBef>
                          <a:spcPts val="0"/>
                        </a:spcBef>
                        <a:spcAft>
                          <a:spcPts val="0"/>
                        </a:spcAft>
                      </a:pPr>
                      <a:r>
                        <a:rPr lang="en-US" sz="1100">
                          <a:effectLst/>
                        </a:rPr>
                        <a:t>Violent insecurity</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0.45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44709905"/>
                  </a:ext>
                </a:extLst>
              </a:tr>
              <a:tr h="190500">
                <a:tc>
                  <a:txBody>
                    <a:bodyPr/>
                    <a:lstStyle/>
                    <a:p>
                      <a:pPr marL="0" marR="0">
                        <a:lnSpc>
                          <a:spcPct val="107000"/>
                        </a:lnSpc>
                        <a:spcBef>
                          <a:spcPts val="0"/>
                        </a:spcBef>
                        <a:spcAft>
                          <a:spcPts val="0"/>
                        </a:spcAft>
                      </a:pPr>
                      <a:r>
                        <a:rPr lang="en-US" sz="1100">
                          <a:effectLst/>
                        </a:rPr>
                        <a:t>Epidemics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dirty="0">
                          <a:effectLst/>
                        </a:rPr>
                        <a:t>0.03</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591350595"/>
                  </a:ext>
                </a:extLst>
              </a:tr>
            </a:tbl>
          </a:graphicData>
        </a:graphic>
      </p:graphicFrame>
      <p:graphicFrame>
        <p:nvGraphicFramePr>
          <p:cNvPr id="15" name="Chart 14"/>
          <p:cNvGraphicFramePr/>
          <p:nvPr>
            <p:extLst/>
          </p:nvPr>
        </p:nvGraphicFramePr>
        <p:xfrm>
          <a:off x="4038600" y="273542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91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RCI and Pillars</a:t>
            </a:r>
            <a:endParaRPr lang="en-US" sz="2800" kern="0" cap="small" dirty="0">
              <a:solidFill>
                <a:srgbClr val="1F5F8D"/>
              </a:solidFill>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4537" y="1557337"/>
            <a:ext cx="5114925" cy="3743325"/>
          </a:xfrm>
          <a:prstGeom prst="rect">
            <a:avLst/>
          </a:prstGeom>
          <a:noFill/>
          <a:ln>
            <a:noFill/>
          </a:ln>
        </p:spPr>
      </p:pic>
    </p:spTree>
    <p:extLst>
      <p:ext uri="{BB962C8B-B14F-4D97-AF65-F5344CB8AC3E}">
        <p14:creationId xmlns:p14="http://schemas.microsoft.com/office/powerpoint/2010/main" val="190675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RCI and Pillars</a:t>
            </a:r>
            <a:endParaRPr lang="en-US" sz="2800" kern="0" cap="small" dirty="0">
              <a:solidFill>
                <a:srgbClr val="1F5F8D"/>
              </a:solidFill>
            </a:endParaRPr>
          </a:p>
        </p:txBody>
      </p:sp>
      <p:pic>
        <p:nvPicPr>
          <p:cNvPr id="14" name="Picture 13" descr="C:\Users\Ngesa\Dropbox\GOSS\graph\AST_radar.png"/>
          <p:cNvPicPr/>
          <p:nvPr/>
        </p:nvPicPr>
        <p:blipFill>
          <a:blip r:embed="rId4">
            <a:extLst>
              <a:ext uri="{28A0092B-C50C-407E-A947-70E740481C1C}">
                <a14:useLocalDpi xmlns:a14="http://schemas.microsoft.com/office/drawing/2010/main" val="0"/>
              </a:ext>
            </a:extLst>
          </a:blip>
          <a:srcRect/>
          <a:stretch>
            <a:fillRect/>
          </a:stretch>
        </p:blipFill>
        <p:spPr bwMode="auto">
          <a:xfrm>
            <a:off x="1857375" y="1457325"/>
            <a:ext cx="5429250" cy="3943350"/>
          </a:xfrm>
          <a:prstGeom prst="rect">
            <a:avLst/>
          </a:prstGeom>
          <a:noFill/>
          <a:ln>
            <a:noFill/>
          </a:ln>
        </p:spPr>
      </p:pic>
    </p:spTree>
    <p:extLst>
      <p:ext uri="{BB962C8B-B14F-4D97-AF65-F5344CB8AC3E}">
        <p14:creationId xmlns:p14="http://schemas.microsoft.com/office/powerpoint/2010/main" val="3479695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RCI and Pillars</a:t>
            </a:r>
            <a:endParaRPr lang="en-US" sz="2800" kern="0" cap="small" dirty="0">
              <a:solidFill>
                <a:srgbClr val="1F5F8D"/>
              </a:solidFill>
            </a:endParaRPr>
          </a:p>
        </p:txBody>
      </p:sp>
      <p:pic>
        <p:nvPicPr>
          <p:cNvPr id="10" name="Picture 9" descr="C:\Users\Ngesa\Dropbox\GOSS\graph\SSN_radar.png"/>
          <p:cNvPicPr/>
          <p:nvPr/>
        </p:nvPicPr>
        <p:blipFill>
          <a:blip r:embed="rId4">
            <a:extLst>
              <a:ext uri="{28A0092B-C50C-407E-A947-70E740481C1C}">
                <a14:useLocalDpi xmlns:a14="http://schemas.microsoft.com/office/drawing/2010/main" val="0"/>
              </a:ext>
            </a:extLst>
          </a:blip>
          <a:srcRect/>
          <a:stretch>
            <a:fillRect/>
          </a:stretch>
        </p:blipFill>
        <p:spPr bwMode="auto">
          <a:xfrm>
            <a:off x="1857375" y="1457325"/>
            <a:ext cx="5429250" cy="3943350"/>
          </a:xfrm>
          <a:prstGeom prst="rect">
            <a:avLst/>
          </a:prstGeom>
          <a:noFill/>
          <a:ln>
            <a:noFill/>
          </a:ln>
        </p:spPr>
      </p:pic>
    </p:spTree>
    <p:extLst>
      <p:ext uri="{BB962C8B-B14F-4D97-AF65-F5344CB8AC3E}">
        <p14:creationId xmlns:p14="http://schemas.microsoft.com/office/powerpoint/2010/main" val="2581477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523220"/>
          </a:xfrm>
          <a:prstGeom prst="rect">
            <a:avLst/>
          </a:prstGeom>
        </p:spPr>
        <p:txBody>
          <a:bodyPr wrap="square">
            <a:spAutoFit/>
          </a:bodyPr>
          <a:lstStyle/>
          <a:p>
            <a:pPr lvl="0" algn="ctr">
              <a:defRPr/>
            </a:pPr>
            <a:r>
              <a:rPr lang="en-US" sz="2800" kern="0" cap="small" dirty="0" smtClean="0">
                <a:solidFill>
                  <a:srgbClr val="1F5F8D"/>
                </a:solidFill>
              </a:rPr>
              <a:t>RCI and Pillars</a:t>
            </a:r>
            <a:endParaRPr lang="en-US" sz="2800" kern="0" cap="small" dirty="0">
              <a:solidFill>
                <a:srgbClr val="1F5F8D"/>
              </a:solidFill>
            </a:endParaRPr>
          </a:p>
        </p:txBody>
      </p:sp>
      <p:pic>
        <p:nvPicPr>
          <p:cNvPr id="14" name="Picture 13" descr="C:\Users\Ngesa\Dropbox\GOSS\graph\ABS_radar.png"/>
          <p:cNvPicPr/>
          <p:nvPr/>
        </p:nvPicPr>
        <p:blipFill>
          <a:blip r:embed="rId4">
            <a:extLst>
              <a:ext uri="{28A0092B-C50C-407E-A947-70E740481C1C}">
                <a14:useLocalDpi xmlns:a14="http://schemas.microsoft.com/office/drawing/2010/main" val="0"/>
              </a:ext>
            </a:extLst>
          </a:blip>
          <a:srcRect/>
          <a:stretch>
            <a:fillRect/>
          </a:stretch>
        </p:blipFill>
        <p:spPr bwMode="auto">
          <a:xfrm>
            <a:off x="1857375" y="1457325"/>
            <a:ext cx="5429250" cy="3943350"/>
          </a:xfrm>
          <a:prstGeom prst="rect">
            <a:avLst/>
          </a:prstGeom>
          <a:noFill/>
          <a:ln>
            <a:noFill/>
          </a:ln>
        </p:spPr>
      </p:pic>
    </p:spTree>
    <p:extLst>
      <p:ext uri="{BB962C8B-B14F-4D97-AF65-F5344CB8AC3E}">
        <p14:creationId xmlns:p14="http://schemas.microsoft.com/office/powerpoint/2010/main" val="1125687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5377376" cy="523220"/>
          </a:xfrm>
          <a:prstGeom prst="rect">
            <a:avLst/>
          </a:prstGeom>
        </p:spPr>
        <p:txBody>
          <a:bodyPr wrap="square">
            <a:spAutoFit/>
          </a:bodyPr>
          <a:lstStyle/>
          <a:p>
            <a:pPr lvl="0" algn="ctr">
              <a:defRPr/>
            </a:pPr>
            <a:r>
              <a:rPr lang="en-US" sz="2800" kern="0" cap="small" dirty="0" smtClean="0">
                <a:solidFill>
                  <a:srgbClr val="1F5F8D"/>
                </a:solidFill>
              </a:rPr>
              <a:t>Male vs. Female Resilience Capacity</a:t>
            </a:r>
            <a:endParaRPr lang="en-US" sz="2800" kern="0" cap="small" dirty="0">
              <a:solidFill>
                <a:srgbClr val="1F5F8D"/>
              </a:solidFill>
            </a:endParaRPr>
          </a:p>
        </p:txBody>
      </p:sp>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412776"/>
            <a:ext cx="5114925" cy="3743325"/>
          </a:xfrm>
          <a:prstGeom prst="rect">
            <a:avLst/>
          </a:prstGeom>
          <a:noFill/>
          <a:ln>
            <a:noFill/>
          </a:ln>
        </p:spPr>
      </p:pic>
    </p:spTree>
    <p:extLst>
      <p:ext uri="{BB962C8B-B14F-4D97-AF65-F5344CB8AC3E}">
        <p14:creationId xmlns:p14="http://schemas.microsoft.com/office/powerpoint/2010/main" val="1540789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5377376" cy="523220"/>
          </a:xfrm>
          <a:prstGeom prst="rect">
            <a:avLst/>
          </a:prstGeom>
        </p:spPr>
        <p:txBody>
          <a:bodyPr wrap="square">
            <a:spAutoFit/>
          </a:bodyPr>
          <a:lstStyle/>
          <a:p>
            <a:pPr lvl="0" algn="ctr">
              <a:defRPr/>
            </a:pPr>
            <a:r>
              <a:rPr lang="en-US" sz="2800" kern="0" cap="small" dirty="0" smtClean="0">
                <a:solidFill>
                  <a:srgbClr val="1F5F8D"/>
                </a:solidFill>
              </a:rPr>
              <a:t>Average Resilience Index</a:t>
            </a:r>
            <a:endParaRPr lang="en-US" sz="2800" kern="0" cap="small" dirty="0">
              <a:solidFill>
                <a:srgbClr val="1F5F8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73543014"/>
              </p:ext>
            </p:extLst>
          </p:nvPr>
        </p:nvGraphicFramePr>
        <p:xfrm>
          <a:off x="323529" y="934206"/>
          <a:ext cx="3321451" cy="3718930"/>
        </p:xfrm>
        <a:graphic>
          <a:graphicData uri="http://schemas.openxmlformats.org/drawingml/2006/table">
            <a:tbl>
              <a:tblPr firstRow="1" firstCol="1" bandRow="1">
                <a:tableStyleId>{5C22544A-7EE6-4342-B048-85BDC9FD1C3A}</a:tableStyleId>
              </a:tblPr>
              <a:tblGrid>
                <a:gridCol w="1305228">
                  <a:extLst>
                    <a:ext uri="{9D8B030D-6E8A-4147-A177-3AD203B41FA5}">
                      <a16:colId xmlns:a16="http://schemas.microsoft.com/office/drawing/2014/main" val="948990042"/>
                    </a:ext>
                  </a:extLst>
                </a:gridCol>
                <a:gridCol w="999027">
                  <a:extLst>
                    <a:ext uri="{9D8B030D-6E8A-4147-A177-3AD203B41FA5}">
                      <a16:colId xmlns:a16="http://schemas.microsoft.com/office/drawing/2014/main" val="1016451488"/>
                    </a:ext>
                  </a:extLst>
                </a:gridCol>
                <a:gridCol w="1017196">
                  <a:extLst>
                    <a:ext uri="{9D8B030D-6E8A-4147-A177-3AD203B41FA5}">
                      <a16:colId xmlns:a16="http://schemas.microsoft.com/office/drawing/2014/main" val="3026743800"/>
                    </a:ext>
                  </a:extLst>
                </a:gridCol>
              </a:tblGrid>
              <a:tr h="330997">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a:effectLst/>
                        </a:rPr>
                        <a:t>Female Headed HH</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Male Headed HH</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553489073"/>
                  </a:ext>
                </a:extLst>
              </a:tr>
              <a:tr h="165498">
                <a:tc>
                  <a:txBody>
                    <a:bodyPr/>
                    <a:lstStyle/>
                    <a:p>
                      <a:pPr marL="0" marR="0">
                        <a:lnSpc>
                          <a:spcPct val="107000"/>
                        </a:lnSpc>
                        <a:spcBef>
                          <a:spcPts val="0"/>
                        </a:spcBef>
                        <a:spcAft>
                          <a:spcPts val="0"/>
                        </a:spcAft>
                      </a:pPr>
                      <a:r>
                        <a:rPr lang="en-US" sz="1100">
                          <a:effectLst/>
                        </a:rPr>
                        <a:t>RCI</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26.56</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29.4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04679293"/>
                  </a:ext>
                </a:extLst>
              </a:tr>
              <a:tr h="165498">
                <a:tc>
                  <a:txBody>
                    <a:bodyPr/>
                    <a:lstStyle/>
                    <a:p>
                      <a:pPr marL="0" marR="0">
                        <a:lnSpc>
                          <a:spcPct val="107000"/>
                        </a:lnSpc>
                        <a:spcBef>
                          <a:spcPts val="0"/>
                        </a:spcBef>
                        <a:spcAft>
                          <a:spcPts val="0"/>
                        </a:spcAft>
                      </a:pPr>
                      <a:r>
                        <a:rPr lang="en-US" sz="1100">
                          <a:effectLst/>
                        </a:rPr>
                        <a:t>FCS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17.11</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18.72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04257784"/>
                  </a:ext>
                </a:extLst>
              </a:tr>
              <a:tr h="165498">
                <a:tc>
                  <a:txBody>
                    <a:bodyPr/>
                    <a:lstStyle/>
                    <a:p>
                      <a:pPr marL="0" marR="0">
                        <a:lnSpc>
                          <a:spcPct val="107000"/>
                        </a:lnSpc>
                        <a:spcBef>
                          <a:spcPts val="0"/>
                        </a:spcBef>
                        <a:spcAft>
                          <a:spcPts val="0"/>
                        </a:spcAft>
                      </a:pPr>
                      <a:r>
                        <a:rPr lang="en-US" sz="1100">
                          <a:effectLst/>
                        </a:rPr>
                        <a:t>HDDS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3.385</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3.784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776823979"/>
                  </a:ext>
                </a:extLst>
              </a:tr>
              <a:tr h="165498">
                <a:tc>
                  <a:txBody>
                    <a:bodyPr/>
                    <a:lstStyle/>
                    <a:p>
                      <a:pPr marL="0" marR="0">
                        <a:lnSpc>
                          <a:spcPct val="107000"/>
                        </a:lnSpc>
                        <a:spcBef>
                          <a:spcPts val="0"/>
                        </a:spcBef>
                        <a:spcAft>
                          <a:spcPts val="0"/>
                        </a:spcAft>
                      </a:pPr>
                      <a:r>
                        <a:rPr lang="en-US" sz="1100">
                          <a:effectLst/>
                        </a:rPr>
                        <a:t>Improved water</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0.0923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0.117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70998339"/>
                  </a:ext>
                </a:extLst>
              </a:tr>
              <a:tr h="165498">
                <a:tc>
                  <a:txBody>
                    <a:bodyPr/>
                    <a:lstStyle/>
                    <a:p>
                      <a:pPr marL="0" marR="0">
                        <a:lnSpc>
                          <a:spcPct val="107000"/>
                        </a:lnSpc>
                        <a:spcBef>
                          <a:spcPts val="0"/>
                        </a:spcBef>
                        <a:spcAft>
                          <a:spcPts val="0"/>
                        </a:spcAft>
                      </a:pPr>
                      <a:r>
                        <a:rPr lang="en-US" sz="1100" dirty="0" err="1" smtClean="0">
                          <a:effectLst/>
                        </a:rPr>
                        <a:t>Distwater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5.342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3.534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422719365"/>
                  </a:ext>
                </a:extLst>
              </a:tr>
              <a:tr h="165498">
                <a:tc>
                  <a:txBody>
                    <a:bodyPr/>
                    <a:lstStyle/>
                    <a:p>
                      <a:pPr marL="0" marR="0">
                        <a:lnSpc>
                          <a:spcPct val="107000"/>
                        </a:lnSpc>
                        <a:spcBef>
                          <a:spcPts val="0"/>
                        </a:spcBef>
                        <a:spcAft>
                          <a:spcPts val="0"/>
                        </a:spcAft>
                      </a:pPr>
                      <a:r>
                        <a:rPr lang="en-US" sz="1100" dirty="0" smtClean="0">
                          <a:effectLst/>
                        </a:rPr>
                        <a:t>Productive </a:t>
                      </a:r>
                      <a:r>
                        <a:rPr lang="en-US" sz="1100" dirty="0" err="1" smtClean="0">
                          <a:effectLst/>
                        </a:rPr>
                        <a:t>ast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0.272</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0.235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197675796"/>
                  </a:ext>
                </a:extLst>
              </a:tr>
              <a:tr h="165498">
                <a:tc>
                  <a:txBody>
                    <a:bodyPr/>
                    <a:lstStyle/>
                    <a:p>
                      <a:pPr marL="0" marR="0">
                        <a:lnSpc>
                          <a:spcPct val="107000"/>
                        </a:lnSpc>
                        <a:spcBef>
                          <a:spcPts val="0"/>
                        </a:spcBef>
                        <a:spcAft>
                          <a:spcPts val="0"/>
                        </a:spcAft>
                      </a:pPr>
                      <a:r>
                        <a:rPr lang="en-US" sz="1100" dirty="0" err="1" smtClean="0">
                          <a:effectLst/>
                        </a:rPr>
                        <a:t>Householdast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0.797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0.986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001522466"/>
                  </a:ext>
                </a:extLst>
              </a:tr>
              <a:tr h="165498">
                <a:tc>
                  <a:txBody>
                    <a:bodyPr/>
                    <a:lstStyle/>
                    <a:p>
                      <a:pPr marL="0" marR="0">
                        <a:lnSpc>
                          <a:spcPct val="107000"/>
                        </a:lnSpc>
                        <a:spcBef>
                          <a:spcPts val="0"/>
                        </a:spcBef>
                        <a:spcAft>
                          <a:spcPts val="0"/>
                        </a:spcAft>
                      </a:pPr>
                      <a:r>
                        <a:rPr lang="en-US" sz="1100" dirty="0" err="1" smtClean="0">
                          <a:effectLst/>
                        </a:rPr>
                        <a:t>Landsize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1.738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1.842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47632575"/>
                  </a:ext>
                </a:extLst>
              </a:tr>
              <a:tr h="165498">
                <a:tc>
                  <a:txBody>
                    <a:bodyPr/>
                    <a:lstStyle/>
                    <a:p>
                      <a:pPr marL="0" marR="0">
                        <a:lnSpc>
                          <a:spcPct val="107000"/>
                        </a:lnSpc>
                        <a:spcBef>
                          <a:spcPts val="0"/>
                        </a:spcBef>
                        <a:spcAft>
                          <a:spcPts val="0"/>
                        </a:spcAft>
                      </a:pPr>
                      <a:r>
                        <a:rPr lang="en-US" sz="1100" dirty="0" smtClean="0">
                          <a:effectLst/>
                        </a:rPr>
                        <a:t>TLU</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0.0245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0.0426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31321893"/>
                  </a:ext>
                </a:extLst>
              </a:tr>
              <a:tr h="330997">
                <a:tc>
                  <a:txBody>
                    <a:bodyPr/>
                    <a:lstStyle/>
                    <a:p>
                      <a:pPr marL="0" marR="0">
                        <a:lnSpc>
                          <a:spcPct val="107000"/>
                        </a:lnSpc>
                        <a:spcBef>
                          <a:spcPts val="0"/>
                        </a:spcBef>
                        <a:spcAft>
                          <a:spcPts val="0"/>
                        </a:spcAft>
                      </a:pPr>
                      <a:r>
                        <a:rPr lang="en-US" sz="1100" dirty="0" err="1" smtClean="0">
                          <a:effectLst/>
                        </a:rPr>
                        <a:t>Accesscredit</a:t>
                      </a:r>
                      <a:endParaRPr lang="en-US" sz="1100" dirty="0" smtClean="0">
                        <a:effectLst/>
                      </a:endParaRPr>
                    </a:p>
                    <a:p>
                      <a:pPr marL="0" marR="0">
                        <a:lnSpc>
                          <a:spcPct val="107000"/>
                        </a:lnSpc>
                        <a:spcBef>
                          <a:spcPts val="0"/>
                        </a:spcBef>
                        <a:spcAft>
                          <a:spcPts val="0"/>
                        </a:spcAft>
                      </a:pPr>
                      <a:r>
                        <a:rPr lang="en-US" sz="1100" dirty="0" smtClean="0">
                          <a:effectLst/>
                        </a:rPr>
                        <a:t>Borrow</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0.0923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0.0936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26627995"/>
                  </a:ext>
                </a:extLst>
              </a:tr>
              <a:tr h="327632">
                <a:tc>
                  <a:txBody>
                    <a:bodyPr/>
                    <a:lstStyle/>
                    <a:p>
                      <a:pPr marL="0" marR="0">
                        <a:lnSpc>
                          <a:spcPct val="107000"/>
                        </a:lnSpc>
                        <a:spcBef>
                          <a:spcPts val="0"/>
                        </a:spcBef>
                        <a:spcAft>
                          <a:spcPts val="0"/>
                        </a:spcAft>
                      </a:pPr>
                      <a:r>
                        <a:rPr lang="en-US" sz="1100" dirty="0" err="1" smtClean="0">
                          <a:effectLst/>
                        </a:rPr>
                        <a:t>Accesscredit</a:t>
                      </a:r>
                      <a:r>
                        <a:rPr lang="en-US" sz="1100" dirty="0" smtClean="0">
                          <a:effectLst/>
                        </a:rPr>
                        <a:t> borrow</a:t>
                      </a:r>
                      <a:r>
                        <a:rPr lang="en-US" sz="1100" baseline="0" dirty="0" smtClean="0">
                          <a:effectLst/>
                        </a:rPr>
                        <a:t> </a:t>
                      </a:r>
                      <a:r>
                        <a:rPr lang="en-US" sz="1100" dirty="0" err="1" smtClean="0">
                          <a:effectLst/>
                        </a:rPr>
                        <a:t>freq</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0.0308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0.0585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896436025"/>
                  </a:ext>
                </a:extLst>
              </a:tr>
              <a:tr h="327632">
                <a:tc>
                  <a:txBody>
                    <a:bodyPr/>
                    <a:lstStyle/>
                    <a:p>
                      <a:pPr marL="0" marR="0">
                        <a:lnSpc>
                          <a:spcPct val="107000"/>
                        </a:lnSpc>
                        <a:spcBef>
                          <a:spcPts val="0"/>
                        </a:spcBef>
                        <a:spcAft>
                          <a:spcPts val="0"/>
                        </a:spcAft>
                      </a:pPr>
                      <a:r>
                        <a:rPr lang="en-US" sz="1100" dirty="0" err="1" smtClean="0">
                          <a:effectLst/>
                        </a:rPr>
                        <a:t>Accesscredit</a:t>
                      </a:r>
                      <a:r>
                        <a:rPr lang="en-US" sz="1100" baseline="0" dirty="0" smtClean="0">
                          <a:effectLst/>
                        </a:rPr>
                        <a:t> </a:t>
                      </a:r>
                      <a:r>
                        <a:rPr lang="en-US" sz="1100" dirty="0" smtClean="0">
                          <a:effectLst/>
                        </a:rPr>
                        <a:t> Assistance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0.0615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0.0468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92756113"/>
                  </a:ext>
                </a:extLst>
              </a:tr>
              <a:tr h="165498">
                <a:tc>
                  <a:txBody>
                    <a:bodyPr/>
                    <a:lstStyle/>
                    <a:p>
                      <a:pPr marL="0" marR="0">
                        <a:lnSpc>
                          <a:spcPct val="107000"/>
                        </a:lnSpc>
                        <a:spcBef>
                          <a:spcPts val="0"/>
                        </a:spcBef>
                        <a:spcAft>
                          <a:spcPts val="0"/>
                        </a:spcAft>
                      </a:pPr>
                      <a:r>
                        <a:rPr lang="en-US" sz="1100" dirty="0" err="1" smtClean="0">
                          <a:effectLst/>
                        </a:rPr>
                        <a:t>Hhhedu</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3.092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5.491</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78423811"/>
                  </a:ext>
                </a:extLst>
              </a:tr>
              <a:tr h="165498">
                <a:tc>
                  <a:txBody>
                    <a:bodyPr/>
                    <a:lstStyle/>
                    <a:p>
                      <a:pPr marL="0" marR="0">
                        <a:lnSpc>
                          <a:spcPct val="107000"/>
                        </a:lnSpc>
                        <a:spcBef>
                          <a:spcPts val="0"/>
                        </a:spcBef>
                        <a:spcAft>
                          <a:spcPts val="0"/>
                        </a:spcAft>
                      </a:pPr>
                      <a:r>
                        <a:rPr lang="en-US" sz="1100" dirty="0" err="1" smtClean="0">
                          <a:effectLst/>
                        </a:rPr>
                        <a:t>Hhfedu</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2.246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39965062"/>
                  </a:ext>
                </a:extLst>
              </a:tr>
              <a:tr h="261680">
                <a:tc>
                  <a:txBody>
                    <a:bodyPr/>
                    <a:lstStyle/>
                    <a:p>
                      <a:pPr marL="0" marR="0">
                        <a:lnSpc>
                          <a:spcPct val="107000"/>
                        </a:lnSpc>
                        <a:spcBef>
                          <a:spcPts val="0"/>
                        </a:spcBef>
                        <a:spcAft>
                          <a:spcPts val="0"/>
                        </a:spcAft>
                      </a:pPr>
                      <a:r>
                        <a:rPr lang="en-US" sz="1100" dirty="0" err="1" smtClean="0">
                          <a:effectLst/>
                        </a:rPr>
                        <a:t>Hhmedu</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2.523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6.298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292751018"/>
                  </a:ext>
                </a:extLst>
              </a:tr>
              <a:tr h="184137">
                <a:tc>
                  <a:txBody>
                    <a:bodyPr/>
                    <a:lstStyle/>
                    <a:p>
                      <a:pPr marL="0" marR="0">
                        <a:lnSpc>
                          <a:spcPct val="107000"/>
                        </a:lnSpc>
                        <a:spcBef>
                          <a:spcPts val="0"/>
                        </a:spcBef>
                        <a:spcAft>
                          <a:spcPts val="0"/>
                        </a:spcAft>
                      </a:pPr>
                      <a:r>
                        <a:rPr lang="en-US" sz="1100" dirty="0" smtClean="0"/>
                        <a:t>Income</a:t>
                      </a:r>
                      <a:endParaRPr lang="en-US" sz="1100" dirty="0"/>
                    </a:p>
                  </a:txBody>
                  <a:tcPr marL="68580" marR="68580" marT="0" marB="0" anchor="b"/>
                </a:tc>
                <a:tc>
                  <a:txBody>
                    <a:bodyPr/>
                    <a:lstStyle/>
                    <a:p>
                      <a:pPr marL="0" marR="0" algn="r">
                        <a:lnSpc>
                          <a:spcPct val="107000"/>
                        </a:lnSpc>
                        <a:spcBef>
                          <a:spcPts val="0"/>
                        </a:spcBef>
                        <a:spcAft>
                          <a:spcPts val="0"/>
                        </a:spcAft>
                      </a:pPr>
                      <a:r>
                        <a:rPr lang="en-US" sz="1100" dirty="0"/>
                        <a:t>1.031</a:t>
                      </a:r>
                    </a:p>
                  </a:txBody>
                  <a:tcPr marL="68580" marR="68580" marT="0" marB="0" anchor="b"/>
                </a:tc>
                <a:tc>
                  <a:txBody>
                    <a:bodyPr/>
                    <a:lstStyle/>
                    <a:p>
                      <a:pPr marL="0" marR="0" algn="r">
                        <a:lnSpc>
                          <a:spcPct val="107000"/>
                        </a:lnSpc>
                        <a:spcBef>
                          <a:spcPts val="0"/>
                        </a:spcBef>
                        <a:spcAft>
                          <a:spcPts val="0"/>
                        </a:spcAft>
                      </a:pPr>
                      <a:r>
                        <a:rPr lang="en-US" sz="1100" dirty="0"/>
                        <a:t>1.234</a:t>
                      </a:r>
                    </a:p>
                  </a:txBody>
                  <a:tcPr marL="68580" marR="68580" marT="0" marB="0" anchor="b"/>
                </a:tc>
                <a:extLst>
                  <a:ext uri="{0D108BD9-81ED-4DB2-BD59-A6C34878D82A}">
                    <a16:rowId xmlns:a16="http://schemas.microsoft.com/office/drawing/2014/main" val="1257339814"/>
                  </a:ext>
                </a:extLst>
              </a:tr>
            </a:tbl>
          </a:graphicData>
        </a:graphic>
      </p:graphicFrame>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3" y="1592843"/>
            <a:ext cx="4680520" cy="3743325"/>
          </a:xfrm>
          <a:prstGeom prst="rect">
            <a:avLst/>
          </a:prstGeom>
          <a:noFill/>
          <a:ln>
            <a:noFill/>
          </a:ln>
        </p:spPr>
      </p:pic>
    </p:spTree>
    <p:extLst>
      <p:ext uri="{BB962C8B-B14F-4D97-AF65-F5344CB8AC3E}">
        <p14:creationId xmlns:p14="http://schemas.microsoft.com/office/powerpoint/2010/main" val="360756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187624" y="1556792"/>
            <a:ext cx="6216154" cy="3672408"/>
          </a:xfrm>
          <a:prstGeom prst="rect">
            <a:avLst/>
          </a:prstGeom>
          <a:noFill/>
          <a:ln>
            <a:noFill/>
          </a:ln>
        </p:spPr>
        <p:txBody>
          <a:bodyPr lIns="91425" tIns="91425" rIns="91425" bIns="91425" anchor="ctr" anchorCtr="0">
            <a:noAutofit/>
          </a:bodyPr>
          <a:lstStyle/>
          <a:p>
            <a:pPr lvl="0" algn="ctr">
              <a:lnSpc>
                <a:spcPct val="115000"/>
              </a:lnSpc>
              <a:spcBef>
                <a:spcPts val="600"/>
              </a:spcBef>
            </a:pPr>
            <a:r>
              <a:rPr lang="en-US" sz="3200" b="1" dirty="0">
                <a:solidFill>
                  <a:schemeClr val="tx1">
                    <a:lumMod val="75000"/>
                    <a:lumOff val="25000"/>
                  </a:schemeClr>
                </a:solidFill>
                <a:latin typeface="Libre Baskerville" panose="020B0604020202020204" charset="0"/>
                <a:ea typeface="Libre Baskerville"/>
                <a:cs typeface="Libre Baskerville"/>
                <a:sym typeface="Libre Baskerville"/>
              </a:rPr>
              <a:t>Resilience measurement at </a:t>
            </a:r>
            <a:r>
              <a:rPr lang="en-US" sz="3200" b="1" dirty="0" smtClean="0">
                <a:solidFill>
                  <a:schemeClr val="tx1">
                    <a:lumMod val="75000"/>
                    <a:lumOff val="25000"/>
                  </a:schemeClr>
                </a:solidFill>
                <a:latin typeface="Libre Baskerville" panose="020B0604020202020204" charset="0"/>
                <a:ea typeface="Libre Baskerville"/>
                <a:cs typeface="Libre Baskerville"/>
                <a:sym typeface="Libre Baskerville"/>
              </a:rPr>
              <a:t>FAO</a:t>
            </a:r>
            <a:endParaRPr lang="en-GB" sz="3000" b="1" dirty="0">
              <a:solidFill>
                <a:schemeClr val="tx1">
                  <a:lumMod val="75000"/>
                  <a:lumOff val="25000"/>
                </a:schemeClr>
              </a:solidFill>
              <a:latin typeface="Raleway"/>
              <a:ea typeface="Raleway"/>
              <a:cs typeface="Raleway"/>
              <a:sym typeface="Raleway"/>
            </a:endParaRPr>
          </a:p>
        </p:txBody>
      </p:sp>
      <p:sp>
        <p:nvSpPr>
          <p:cNvPr id="79" name="Shape 79"/>
          <p:cNvSpPr/>
          <p:nvPr/>
        </p:nvSpPr>
        <p:spPr>
          <a:xfrm rot="-5400000" flipH="1">
            <a:off x="5265000" y="2979000"/>
            <a:ext cx="6858000" cy="900000"/>
          </a:xfrm>
          <a:prstGeom prst="rect">
            <a:avLst/>
          </a:prstGeom>
          <a:solidFill>
            <a:srgbClr val="BD2E2D"/>
          </a:solidFill>
          <a:ln>
            <a:noFill/>
          </a:ln>
        </p:spPr>
        <p:txBody>
          <a:bodyPr lIns="91425" tIns="91425" rIns="91425" bIns="91425" anchor="ctr" anchorCtr="0">
            <a:noAutofit/>
          </a:bodyPr>
          <a:lstStyle/>
          <a:p>
            <a:pPr algn="ctr"/>
            <a:r>
              <a:rPr lang="en-US" sz="3600" dirty="0">
                <a:solidFill>
                  <a:srgbClr val="FFFFFF"/>
                </a:solidFill>
                <a:latin typeface="Libre Baskerville"/>
                <a:ea typeface="Libre Baskerville"/>
                <a:cs typeface="Libre Baskerville"/>
                <a:sym typeface="Libre Baskerville"/>
              </a:rPr>
              <a:t>The </a:t>
            </a:r>
            <a:r>
              <a:rPr lang="en-US" sz="3600" dirty="0" smtClean="0">
                <a:solidFill>
                  <a:srgbClr val="FFFFFF"/>
                </a:solidFill>
                <a:latin typeface="Libre Baskerville"/>
                <a:ea typeface="Libre Baskerville"/>
                <a:cs typeface="Libre Baskerville"/>
                <a:sym typeface="Libre Baskerville"/>
              </a:rPr>
              <a:t>RIMA-II model</a:t>
            </a:r>
            <a:endParaRPr lang="en-GB" sz="3600" dirty="0">
              <a:solidFill>
                <a:srgbClr val="FFFFFF"/>
              </a:solidFill>
              <a:latin typeface="Libre Baskerville"/>
              <a:ea typeface="Libre Baskerville"/>
              <a:cs typeface="Libre Baskerville"/>
              <a:sym typeface="Libre Baskerville"/>
            </a:endParaRPr>
          </a:p>
        </p:txBody>
      </p:sp>
      <p:pic>
        <p:nvPicPr>
          <p:cNvPr id="81" name="Shape 81"/>
          <p:cNvPicPr preferRelativeResize="0"/>
          <p:nvPr/>
        </p:nvPicPr>
        <p:blipFill>
          <a:blip r:embed="rId3">
            <a:alphaModFix/>
          </a:blip>
          <a:stretch>
            <a:fillRect/>
          </a:stretch>
        </p:blipFill>
        <p:spPr>
          <a:xfrm>
            <a:off x="-12" y="0"/>
            <a:ext cx="2886075" cy="857250"/>
          </a:xfrm>
          <a:prstGeom prst="rect">
            <a:avLst/>
          </a:prstGeom>
          <a:noFill/>
          <a:ln>
            <a:noFill/>
          </a:ln>
        </p:spPr>
      </p:pic>
    </p:spTree>
    <p:extLst>
      <p:ext uri="{BB962C8B-B14F-4D97-AF65-F5344CB8AC3E}">
        <p14:creationId xmlns:p14="http://schemas.microsoft.com/office/powerpoint/2010/main" val="255142867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
          <p:cNvSpPr/>
          <p:nvPr/>
        </p:nvSpPr>
        <p:spPr>
          <a:xfrm rot="-5400000" flipH="1">
            <a:off x="5265000" y="2979000"/>
            <a:ext cx="6858000" cy="900000"/>
          </a:xfrm>
          <a:prstGeom prst="rect">
            <a:avLst/>
          </a:prstGeom>
          <a:solidFill>
            <a:srgbClr val="BD2E2D"/>
          </a:solidFill>
          <a:ln>
            <a:noFill/>
          </a:ln>
        </p:spPr>
        <p:txBody>
          <a:bodyPr lIns="91425" tIns="91425" rIns="91425" bIns="91425" anchor="ctr" anchorCtr="0">
            <a:noAutofit/>
          </a:bodyPr>
          <a:lstStyle/>
          <a:p>
            <a:pPr lvl="0" algn="ctr" rtl="0">
              <a:spcBef>
                <a:spcPts val="0"/>
              </a:spcBef>
              <a:buNone/>
            </a:pPr>
            <a:r>
              <a:rPr lang="en-US" sz="3600" dirty="0" smtClean="0">
                <a:solidFill>
                  <a:srgbClr val="FFFFFF"/>
                </a:solidFill>
                <a:latin typeface="Libre Baskerville"/>
                <a:ea typeface="Libre Baskerville"/>
                <a:cs typeface="Libre Baskerville"/>
                <a:sym typeface="Libre Baskerville"/>
              </a:rPr>
              <a:t>The RIMA model</a:t>
            </a:r>
            <a:endParaRPr lang="en-GB" sz="3600" dirty="0">
              <a:solidFill>
                <a:srgbClr val="FFFFFF"/>
              </a:solidFill>
              <a:latin typeface="Libre Baskerville"/>
              <a:ea typeface="Libre Baskerville"/>
              <a:cs typeface="Libre Baskerville"/>
              <a:sym typeface="Libre Baskerville"/>
            </a:endParaRPr>
          </a:p>
        </p:txBody>
      </p:sp>
      <p:pic>
        <p:nvPicPr>
          <p:cNvPr id="3" name="Shape 81"/>
          <p:cNvPicPr preferRelativeResize="0"/>
          <p:nvPr/>
        </p:nvPicPr>
        <p:blipFill>
          <a:blip r:embed="rId2">
            <a:alphaModFix/>
          </a:blip>
          <a:stretch>
            <a:fillRect/>
          </a:stretch>
        </p:blipFill>
        <p:spPr>
          <a:xfrm>
            <a:off x="-12" y="0"/>
            <a:ext cx="2886075" cy="857250"/>
          </a:xfrm>
          <a:prstGeom prst="rect">
            <a:avLst/>
          </a:prstGeom>
          <a:noFill/>
          <a:ln>
            <a:noFill/>
          </a:ln>
        </p:spPr>
      </p:pic>
      <p:sp>
        <p:nvSpPr>
          <p:cNvPr id="4" name="Rectangle 3"/>
          <p:cNvSpPr/>
          <p:nvPr/>
        </p:nvSpPr>
        <p:spPr>
          <a:xfrm>
            <a:off x="395536" y="1484784"/>
            <a:ext cx="7416824" cy="4708981"/>
          </a:xfrm>
          <a:prstGeom prst="rect">
            <a:avLst/>
          </a:prstGeom>
        </p:spPr>
        <p:txBody>
          <a:bodyPr wrap="square">
            <a:spAutoFit/>
          </a:bodyPr>
          <a:lstStyle/>
          <a:p>
            <a:pPr algn="just"/>
            <a:r>
              <a:rPr lang="en-GB" sz="2500"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RIMA (Resilience Index Measurement and Analysis) </a:t>
            </a:r>
            <a:r>
              <a:rPr lang="en-GB" sz="2500"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is an innovative </a:t>
            </a:r>
            <a:r>
              <a:rPr lang="en-GB" sz="25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quantitative </a:t>
            </a:r>
            <a:r>
              <a:rPr lang="en-GB" sz="25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approach </a:t>
            </a:r>
            <a:r>
              <a:rPr lang="en-GB" sz="2500"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that </a:t>
            </a:r>
            <a:r>
              <a:rPr lang="en-GB" sz="2500" dirty="0">
                <a:solidFill>
                  <a:schemeClr val="tx1">
                    <a:lumMod val="75000"/>
                    <a:lumOff val="25000"/>
                  </a:schemeClr>
                </a:solidFill>
                <a:latin typeface="Raleway" panose="020B0604020202020204" charset="0"/>
              </a:rPr>
              <a:t> </a:t>
            </a:r>
            <a:r>
              <a:rPr lang="en-GB" sz="2500" dirty="0" smtClean="0">
                <a:solidFill>
                  <a:schemeClr val="tx1">
                    <a:lumMod val="75000"/>
                    <a:lumOff val="25000"/>
                  </a:schemeClr>
                </a:solidFill>
                <a:latin typeface="Raleway" panose="020B0604020202020204" charset="0"/>
              </a:rPr>
              <a:t>estimates </a:t>
            </a:r>
            <a:r>
              <a:rPr lang="en-GB" sz="2500" b="1" dirty="0" smtClean="0">
                <a:solidFill>
                  <a:schemeClr val="tx1">
                    <a:lumMod val="75000"/>
                    <a:lumOff val="25000"/>
                  </a:schemeClr>
                </a:solidFill>
                <a:latin typeface="Raleway" panose="020B0604020202020204" charset="0"/>
              </a:rPr>
              <a:t>resilience to food insecurity </a:t>
            </a:r>
            <a:r>
              <a:rPr lang="en-GB" sz="2500" dirty="0" smtClean="0">
                <a:solidFill>
                  <a:schemeClr val="tx1">
                    <a:lumMod val="75000"/>
                    <a:lumOff val="25000"/>
                  </a:schemeClr>
                </a:solidFill>
                <a:latin typeface="Raleway" panose="020B0604020202020204" charset="0"/>
              </a:rPr>
              <a:t>and</a:t>
            </a:r>
          </a:p>
          <a:p>
            <a:pPr algn="just"/>
            <a:r>
              <a:rPr lang="en-GB" sz="2500" dirty="0" smtClean="0">
                <a:solidFill>
                  <a:schemeClr val="tx1">
                    <a:lumMod val="75000"/>
                    <a:lumOff val="25000"/>
                  </a:schemeClr>
                </a:solidFill>
                <a:latin typeface="Raleway" panose="020B0604020202020204" charset="0"/>
              </a:rPr>
              <a:t>generates the evidence </a:t>
            </a:r>
            <a:r>
              <a:rPr lang="en-GB" sz="2500" dirty="0">
                <a:solidFill>
                  <a:schemeClr val="tx1">
                    <a:lumMod val="75000"/>
                    <a:lumOff val="25000"/>
                  </a:schemeClr>
                </a:solidFill>
                <a:latin typeface="Raleway" panose="020B0604020202020204" charset="0"/>
              </a:rPr>
              <a:t>for more effectively assisting vulnerable </a:t>
            </a:r>
            <a:r>
              <a:rPr lang="en-GB" sz="2500" dirty="0" smtClean="0">
                <a:solidFill>
                  <a:schemeClr val="tx1">
                    <a:lumMod val="75000"/>
                    <a:lumOff val="25000"/>
                  </a:schemeClr>
                </a:solidFill>
                <a:latin typeface="Raleway" panose="020B0604020202020204" charset="0"/>
              </a:rPr>
              <a:t>populations.</a:t>
            </a:r>
          </a:p>
          <a:p>
            <a:pPr algn="just"/>
            <a:endParaRPr lang="en-GB" sz="2500" dirty="0">
              <a:solidFill>
                <a:schemeClr val="tx1">
                  <a:lumMod val="75000"/>
                  <a:lumOff val="25000"/>
                </a:schemeClr>
              </a:solidFill>
              <a:latin typeface="Raleway" panose="020B0604020202020204" charset="0"/>
            </a:endParaRPr>
          </a:p>
          <a:p>
            <a:pPr algn="just"/>
            <a:r>
              <a:rPr lang="en-GB" sz="2500" dirty="0" smtClean="0">
                <a:solidFill>
                  <a:schemeClr val="tx1">
                    <a:lumMod val="75000"/>
                    <a:lumOff val="25000"/>
                  </a:schemeClr>
                </a:solidFill>
                <a:latin typeface="Raleway" panose="020B0604020202020204" charset="0"/>
              </a:rPr>
              <a:t>RIMA </a:t>
            </a:r>
            <a:r>
              <a:rPr lang="en-GB" sz="2500"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allows explaining </a:t>
            </a:r>
            <a:r>
              <a:rPr lang="en-GB" sz="25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why and how some </a:t>
            </a:r>
            <a:r>
              <a:rPr lang="en-GB" sz="25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households cope with shocks and </a:t>
            </a:r>
            <a:r>
              <a:rPr lang="en-GB" sz="25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stressor </a:t>
            </a:r>
            <a:r>
              <a:rPr lang="en-GB" sz="25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better than others </a:t>
            </a:r>
            <a:r>
              <a:rPr lang="en-GB" sz="25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do</a:t>
            </a:r>
            <a:r>
              <a:rPr lang="en-GB" sz="25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 </a:t>
            </a:r>
            <a:r>
              <a:rPr lang="en-GB" sz="2500"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and provides </a:t>
            </a:r>
            <a:r>
              <a:rPr lang="en-GB" sz="2500" dirty="0" smtClean="0">
                <a:solidFill>
                  <a:schemeClr val="tx1">
                    <a:lumMod val="75000"/>
                    <a:lumOff val="25000"/>
                  </a:schemeClr>
                </a:solidFill>
                <a:latin typeface="Raleway" panose="020B0604020202020204" charset="0"/>
              </a:rPr>
              <a:t>rigorous </a:t>
            </a:r>
            <a:r>
              <a:rPr lang="en-GB" sz="2500" dirty="0">
                <a:solidFill>
                  <a:schemeClr val="tx1">
                    <a:lumMod val="75000"/>
                    <a:lumOff val="25000"/>
                  </a:schemeClr>
                </a:solidFill>
                <a:latin typeface="Raleway" panose="020B0604020202020204" charset="0"/>
              </a:rPr>
              <a:t>framework for humanitarian and long-term development initiatives to build food secure and resilient livelihoods.</a:t>
            </a:r>
          </a:p>
        </p:txBody>
      </p:sp>
    </p:spTree>
    <p:extLst>
      <p:ext uri="{BB962C8B-B14F-4D97-AF65-F5344CB8AC3E}">
        <p14:creationId xmlns:p14="http://schemas.microsoft.com/office/powerpoint/2010/main" val="42831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
          <p:cNvSpPr/>
          <p:nvPr/>
        </p:nvSpPr>
        <p:spPr>
          <a:xfrm rot="-5400000" flipH="1">
            <a:off x="5265000" y="2979000"/>
            <a:ext cx="6858000" cy="900000"/>
          </a:xfrm>
          <a:prstGeom prst="rect">
            <a:avLst/>
          </a:prstGeom>
          <a:solidFill>
            <a:srgbClr val="BD2E2D"/>
          </a:solidFill>
          <a:ln>
            <a:noFill/>
          </a:ln>
        </p:spPr>
        <p:txBody>
          <a:bodyPr lIns="91425" tIns="91425" rIns="91425" bIns="91425" anchor="ctr" anchorCtr="0">
            <a:noAutofit/>
          </a:bodyPr>
          <a:lstStyle/>
          <a:p>
            <a:pPr lvl="0" algn="ctr" rtl="0">
              <a:spcBef>
                <a:spcPts val="0"/>
              </a:spcBef>
              <a:buNone/>
            </a:pPr>
            <a:r>
              <a:rPr lang="en-US" sz="3600" dirty="0" smtClean="0">
                <a:solidFill>
                  <a:srgbClr val="FFFFFF"/>
                </a:solidFill>
                <a:latin typeface="Libre Baskerville"/>
                <a:ea typeface="Libre Baskerville"/>
                <a:cs typeface="Libre Baskerville"/>
                <a:sym typeface="Libre Baskerville"/>
              </a:rPr>
              <a:t>Defining resilience</a:t>
            </a:r>
            <a:endParaRPr lang="en-GB" sz="3600" dirty="0">
              <a:solidFill>
                <a:srgbClr val="FFFFFF"/>
              </a:solidFill>
              <a:latin typeface="Libre Baskerville"/>
              <a:ea typeface="Libre Baskerville"/>
              <a:cs typeface="Libre Baskerville"/>
              <a:sym typeface="Libre Baskerville"/>
            </a:endParaRPr>
          </a:p>
        </p:txBody>
      </p:sp>
      <p:pic>
        <p:nvPicPr>
          <p:cNvPr id="3" name="Shape 81"/>
          <p:cNvPicPr preferRelativeResize="0"/>
          <p:nvPr/>
        </p:nvPicPr>
        <p:blipFill>
          <a:blip r:embed="rId2">
            <a:alphaModFix/>
          </a:blip>
          <a:stretch>
            <a:fillRect/>
          </a:stretch>
        </p:blipFill>
        <p:spPr>
          <a:xfrm>
            <a:off x="-12" y="0"/>
            <a:ext cx="2886075" cy="857250"/>
          </a:xfrm>
          <a:prstGeom prst="rect">
            <a:avLst/>
          </a:prstGeom>
          <a:noFill/>
          <a:ln>
            <a:noFill/>
          </a:ln>
        </p:spPr>
      </p:pic>
      <p:sp>
        <p:nvSpPr>
          <p:cNvPr id="6" name="Rectangle 5"/>
          <p:cNvSpPr/>
          <p:nvPr/>
        </p:nvSpPr>
        <p:spPr>
          <a:xfrm>
            <a:off x="395536" y="980728"/>
            <a:ext cx="7416824" cy="5801588"/>
          </a:xfrm>
          <a:prstGeom prst="rect">
            <a:avLst/>
          </a:prstGeom>
        </p:spPr>
        <p:txBody>
          <a:bodyPr wrap="square">
            <a:spAutoFit/>
          </a:bodyPr>
          <a:lstStyle/>
          <a:p>
            <a:pPr algn="ctr"/>
            <a:r>
              <a:rPr lang="en-US" sz="28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RIMA perfectly </a:t>
            </a:r>
            <a:r>
              <a:rPr lang="en-US" sz="28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suits </a:t>
            </a:r>
            <a:r>
              <a:rPr lang="en-US" sz="2800" b="1"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several definitions of </a:t>
            </a:r>
            <a:r>
              <a:rPr lang="en-US" sz="2800" b="1"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resilience:</a:t>
            </a:r>
          </a:p>
          <a:p>
            <a:pPr algn="just"/>
            <a:endParaRPr lang="en-US" sz="2100"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GB" sz="2100" dirty="0">
                <a:solidFill>
                  <a:schemeClr val="tx1">
                    <a:lumMod val="75000"/>
                    <a:lumOff val="25000"/>
                  </a:schemeClr>
                </a:solidFill>
                <a:latin typeface="Raleway" panose="020B0604020202020204" charset="0"/>
              </a:rPr>
              <a:t>T</a:t>
            </a:r>
            <a:r>
              <a:rPr lang="en-GB" sz="2100" dirty="0" smtClean="0">
                <a:solidFill>
                  <a:schemeClr val="tx1">
                    <a:lumMod val="75000"/>
                    <a:lumOff val="25000"/>
                  </a:schemeClr>
                </a:solidFill>
                <a:latin typeface="Raleway" panose="020B0604020202020204" charset="0"/>
              </a:rPr>
              <a:t>he </a:t>
            </a:r>
            <a:r>
              <a:rPr lang="en-GB" sz="2100" dirty="0">
                <a:solidFill>
                  <a:schemeClr val="tx1">
                    <a:lumMod val="75000"/>
                    <a:lumOff val="25000"/>
                  </a:schemeClr>
                </a:solidFill>
                <a:latin typeface="Raleway" panose="020B0604020202020204" charset="0"/>
              </a:rPr>
              <a:t>ability to prevent disasters and crises as well as to anticipate, absorb, accommodate or recover from them in a timely, efficient and sustainable </a:t>
            </a:r>
            <a:r>
              <a:rPr lang="en-GB" sz="2100" dirty="0" smtClean="0">
                <a:solidFill>
                  <a:schemeClr val="tx1">
                    <a:lumMod val="75000"/>
                    <a:lumOff val="25000"/>
                  </a:schemeClr>
                </a:solidFill>
                <a:latin typeface="Raleway" panose="020B0604020202020204" charset="0"/>
              </a:rPr>
              <a:t>manner (FAO, 2013)</a:t>
            </a:r>
          </a:p>
          <a:p>
            <a:pPr marL="285750" indent="-285750" algn="just">
              <a:buFont typeface="Arial" panose="020B0604020202020204" pitchFamily="34" charset="0"/>
              <a:buChar char="•"/>
            </a:pPr>
            <a:endParaRPr lang="en-GB" sz="2100"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sz="2100" dirty="0" smtClean="0">
                <a:solidFill>
                  <a:schemeClr val="tx1">
                    <a:lumMod val="75000"/>
                    <a:lumOff val="25000"/>
                  </a:schemeClr>
                </a:solidFill>
                <a:latin typeface="Raleway" panose="020B0604020202020204" charset="0"/>
              </a:rPr>
              <a:t>The </a:t>
            </a:r>
            <a:r>
              <a:rPr lang="en-US" sz="2100" dirty="0">
                <a:solidFill>
                  <a:schemeClr val="tx1">
                    <a:lumMod val="75000"/>
                    <a:lumOff val="25000"/>
                  </a:schemeClr>
                </a:solidFill>
                <a:latin typeface="Raleway" panose="020B0604020202020204" charset="0"/>
              </a:rPr>
              <a:t>capacity of a household to bounce back to a previous level of well-being (for instance food security) after a </a:t>
            </a:r>
            <a:r>
              <a:rPr lang="en-US" sz="2100" dirty="0" smtClean="0">
                <a:solidFill>
                  <a:schemeClr val="tx1">
                    <a:lumMod val="75000"/>
                    <a:lumOff val="25000"/>
                  </a:schemeClr>
                </a:solidFill>
                <a:latin typeface="Raleway" panose="020B0604020202020204" charset="0"/>
              </a:rPr>
              <a:t>shock (Alinovi, Mane &amp; Romano, 2009)</a:t>
            </a:r>
          </a:p>
          <a:p>
            <a:pPr marL="285750" indent="-285750" algn="just">
              <a:buFont typeface="Arial" panose="020B0604020202020204" pitchFamily="34" charset="0"/>
              <a:buChar char="•"/>
            </a:pPr>
            <a:endParaRPr lang="en-US" sz="2100" dirty="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sz="2100" dirty="0" smtClean="0">
                <a:solidFill>
                  <a:schemeClr val="tx1">
                    <a:lumMod val="75000"/>
                    <a:lumOff val="25000"/>
                  </a:schemeClr>
                </a:solidFill>
                <a:latin typeface="Raleway" panose="020B0604020202020204" charset="0"/>
              </a:rPr>
              <a:t>The </a:t>
            </a:r>
            <a:r>
              <a:rPr lang="en-US" sz="2100" dirty="0">
                <a:solidFill>
                  <a:schemeClr val="tx1">
                    <a:lumMod val="75000"/>
                    <a:lumOff val="25000"/>
                  </a:schemeClr>
                </a:solidFill>
                <a:latin typeface="Raleway" panose="020B0604020202020204" charset="0"/>
              </a:rPr>
              <a:t>capacity that ensures adverse stressors and shocks do not have long-lasting adverse development </a:t>
            </a:r>
            <a:r>
              <a:rPr lang="en-US" sz="2100" dirty="0" smtClean="0">
                <a:solidFill>
                  <a:schemeClr val="tx1">
                    <a:lumMod val="75000"/>
                    <a:lumOff val="25000"/>
                  </a:schemeClr>
                </a:solidFill>
                <a:latin typeface="Raleway" panose="020B0604020202020204" charset="0"/>
              </a:rPr>
              <a:t>consequences (Resilience Measurement Technical Working Group of the Food Security Information Network, 2014)</a:t>
            </a:r>
            <a:endParaRPr lang="en-GB" sz="2100" dirty="0">
              <a:solidFill>
                <a:schemeClr val="tx1">
                  <a:lumMod val="75000"/>
                  <a:lumOff val="25000"/>
                </a:schemeClr>
              </a:solidFill>
              <a:latin typeface="Raleway" panose="020B0604020202020204" charset="0"/>
            </a:endParaRPr>
          </a:p>
          <a:p>
            <a:pPr algn="just"/>
            <a:r>
              <a:rPr lang="en-US" sz="2100" dirty="0" smtClean="0">
                <a:solidFill>
                  <a:schemeClr val="tx1">
                    <a:lumMod val="75000"/>
                    <a:lumOff val="25000"/>
                  </a:schemeClr>
                </a:solidFill>
                <a:latin typeface="Raleway" panose="020B0604020202020204" charset="0"/>
                <a:ea typeface="SimSun" panose="02010600030101010101" pitchFamily="2" charset="-122"/>
                <a:cs typeface="Times New Roman" panose="02020603050405020304" pitchFamily="18" charset="0"/>
              </a:rPr>
              <a:t> </a:t>
            </a:r>
            <a:endParaRPr lang="en-GB" sz="2100" dirty="0">
              <a:solidFill>
                <a:schemeClr val="tx1">
                  <a:lumMod val="75000"/>
                  <a:lumOff val="25000"/>
                </a:schemeClr>
              </a:solidFill>
              <a:latin typeface="Raleway" panose="020B0604020202020204" charset="0"/>
            </a:endParaRPr>
          </a:p>
        </p:txBody>
      </p:sp>
    </p:spTree>
    <p:extLst>
      <p:ext uri="{BB962C8B-B14F-4D97-AF65-F5344CB8AC3E}">
        <p14:creationId xmlns:p14="http://schemas.microsoft.com/office/powerpoint/2010/main" val="1150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1000"/>
                                        <p:tgtEl>
                                          <p:spTgt spid="6">
                                            <p:txEl>
                                              <p:pRg st="6" end="6"/>
                                            </p:txEl>
                                          </p:spTgt>
                                        </p:tgtEl>
                                      </p:cBhvr>
                                    </p:animEffect>
                                    <p:anim calcmode="lin" valueType="num">
                                      <p:cBhvr>
                                        <p:cTn id="2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1000"/>
                                        <p:tgtEl>
                                          <p:spTgt spid="6">
                                            <p:txEl>
                                              <p:pRg st="7" end="7"/>
                                            </p:txEl>
                                          </p:spTgt>
                                        </p:tgtEl>
                                      </p:cBhvr>
                                    </p:animEffect>
                                    <p:anim calcmode="lin" valueType="num">
                                      <p:cBhvr>
                                        <p:cTn id="3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12" y="0"/>
            <a:ext cx="2886075" cy="857250"/>
          </a:xfrm>
          <a:prstGeom prst="rect">
            <a:avLst/>
          </a:prstGeom>
          <a:noFill/>
          <a:ln>
            <a:noFill/>
          </a:ln>
        </p:spPr>
      </p:pic>
      <p:sp>
        <p:nvSpPr>
          <p:cNvPr id="88" name="Shape 88"/>
          <p:cNvSpPr/>
          <p:nvPr/>
        </p:nvSpPr>
        <p:spPr>
          <a:xfrm rot="-5400000" flipH="1">
            <a:off x="5255998" y="2988002"/>
            <a:ext cx="6876004" cy="900000"/>
          </a:xfrm>
          <a:prstGeom prst="rect">
            <a:avLst/>
          </a:prstGeom>
          <a:solidFill>
            <a:srgbClr val="BD2E2D"/>
          </a:solidFill>
          <a:ln>
            <a:noFill/>
          </a:ln>
        </p:spPr>
        <p:txBody>
          <a:bodyPr lIns="91425" tIns="91425" rIns="91425" bIns="91425" anchor="ctr" anchorCtr="0">
            <a:noAutofit/>
          </a:bodyPr>
          <a:lstStyle/>
          <a:p>
            <a:pPr lvl="0" algn="ctr"/>
            <a:r>
              <a:rPr lang="en-GB" sz="3600" dirty="0" smtClean="0">
                <a:solidFill>
                  <a:srgbClr val="FFFFFF"/>
                </a:solidFill>
                <a:latin typeface="Libre Baskerville"/>
                <a:ea typeface="Libre Baskerville"/>
                <a:cs typeface="Libre Baskerville"/>
                <a:sym typeface="Libre Baskerville"/>
              </a:rPr>
              <a:t>Resilience pillars</a:t>
            </a:r>
            <a:endParaRPr lang="en-GB" sz="3600" dirty="0">
              <a:solidFill>
                <a:srgbClr val="FFFFFF"/>
              </a:solidFill>
              <a:latin typeface="Libre Baskerville"/>
              <a:ea typeface="Libre Baskerville"/>
              <a:cs typeface="Libre Baskerville"/>
              <a:sym typeface="Libre Baskerville"/>
            </a:endParaRPr>
          </a:p>
        </p:txBody>
      </p:sp>
      <p:sp>
        <p:nvSpPr>
          <p:cNvPr id="19" name="TextBox 18"/>
          <p:cNvSpPr txBox="1"/>
          <p:nvPr/>
        </p:nvSpPr>
        <p:spPr>
          <a:xfrm>
            <a:off x="1856813" y="5540080"/>
            <a:ext cx="2059493" cy="584775"/>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Raleway" panose="020B0604020202020204" charset="0"/>
              </a:rPr>
              <a:t>Access to basic services (ABS)</a:t>
            </a:r>
            <a:endParaRPr lang="en-US" sz="1600" b="1" dirty="0">
              <a:solidFill>
                <a:schemeClr val="tx1">
                  <a:lumMod val="75000"/>
                  <a:lumOff val="25000"/>
                </a:schemeClr>
              </a:solidFill>
              <a:latin typeface="Raleway" panose="020B0604020202020204" charset="0"/>
            </a:endParaRPr>
          </a:p>
        </p:txBody>
      </p:sp>
      <p:sp>
        <p:nvSpPr>
          <p:cNvPr id="21" name="TextBox 20"/>
          <p:cNvSpPr txBox="1"/>
          <p:nvPr/>
        </p:nvSpPr>
        <p:spPr>
          <a:xfrm>
            <a:off x="3707725" y="5638347"/>
            <a:ext cx="2308322" cy="338554"/>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Raleway" panose="020B0604020202020204" charset="0"/>
              </a:rPr>
              <a:t>Assets (AST)</a:t>
            </a:r>
            <a:endParaRPr lang="en-US" sz="1600" b="1" dirty="0">
              <a:solidFill>
                <a:schemeClr val="tx1">
                  <a:lumMod val="75000"/>
                  <a:lumOff val="25000"/>
                </a:schemeClr>
              </a:solidFill>
              <a:latin typeface="Raleway" panose="020B0604020202020204" charset="0"/>
            </a:endParaRPr>
          </a:p>
        </p:txBody>
      </p:sp>
      <p:sp>
        <p:nvSpPr>
          <p:cNvPr id="22" name="TextBox 21"/>
          <p:cNvSpPr txBox="1"/>
          <p:nvPr/>
        </p:nvSpPr>
        <p:spPr>
          <a:xfrm>
            <a:off x="5524668" y="5652175"/>
            <a:ext cx="2543238" cy="338554"/>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Raleway" panose="020B0604020202020204" charset="0"/>
              </a:rPr>
              <a:t>Adaptive capacity (AC)</a:t>
            </a:r>
            <a:endParaRPr lang="en-US" sz="1600" b="1" dirty="0">
              <a:solidFill>
                <a:schemeClr val="tx1">
                  <a:lumMod val="75000"/>
                  <a:lumOff val="25000"/>
                </a:schemeClr>
              </a:solidFill>
              <a:latin typeface="Raleway" panose="020B0604020202020204" charset="0"/>
            </a:endParaRPr>
          </a:p>
        </p:txBody>
      </p:sp>
      <p:sp>
        <p:nvSpPr>
          <p:cNvPr id="2" name="Oval 1"/>
          <p:cNvSpPr/>
          <p:nvPr/>
        </p:nvSpPr>
        <p:spPr>
          <a:xfrm>
            <a:off x="1774130" y="1586458"/>
            <a:ext cx="3960000" cy="3960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3961" y="5533702"/>
            <a:ext cx="1556692" cy="584775"/>
          </a:xfrm>
          <a:prstGeom prst="rect">
            <a:avLst/>
          </a:prstGeom>
          <a:noFill/>
        </p:spPr>
        <p:txBody>
          <a:bodyPr wrap="square" rtlCol="0">
            <a:spAutoFit/>
          </a:bodyPr>
          <a:lstStyle/>
          <a:p>
            <a:pPr algn="ctr"/>
            <a:r>
              <a:rPr lang="en-US" sz="1600" b="1" dirty="0" smtClean="0">
                <a:solidFill>
                  <a:schemeClr val="tx1">
                    <a:lumMod val="75000"/>
                    <a:lumOff val="25000"/>
                  </a:schemeClr>
                </a:solidFill>
                <a:latin typeface="Raleway" panose="020B0604020202020204" charset="0"/>
              </a:rPr>
              <a:t>Social safety nets (SSN)</a:t>
            </a:r>
            <a:endParaRPr lang="en-US" sz="1600" b="1" dirty="0">
              <a:solidFill>
                <a:schemeClr val="tx1">
                  <a:lumMod val="75000"/>
                  <a:lumOff val="25000"/>
                </a:schemeClr>
              </a:solidFill>
              <a:latin typeface="Raleway" panose="020B060402020202020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839" y="4966469"/>
            <a:ext cx="609600" cy="609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06" y="4797152"/>
            <a:ext cx="676141" cy="6761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233" y="4930886"/>
            <a:ext cx="609600" cy="6096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1081004"/>
            <a:ext cx="1662780" cy="16627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5806" y="4924102"/>
            <a:ext cx="580962" cy="609600"/>
          </a:xfrm>
          <a:prstGeom prst="rect">
            <a:avLst/>
          </a:prstGeom>
        </p:spPr>
      </p:pic>
      <p:sp>
        <p:nvSpPr>
          <p:cNvPr id="3" name="Text Placeholder 2"/>
          <p:cNvSpPr>
            <a:spLocks noGrp="1"/>
          </p:cNvSpPr>
          <p:nvPr>
            <p:ph type="body" idx="1"/>
          </p:nvPr>
        </p:nvSpPr>
        <p:spPr>
          <a:xfrm>
            <a:off x="2339752" y="2732861"/>
            <a:ext cx="3072389" cy="806700"/>
          </a:xfrm>
        </p:spPr>
        <p:txBody>
          <a:bodyPr/>
          <a:lstStyle/>
          <a:p>
            <a:pPr algn="ctr"/>
            <a:r>
              <a:rPr lang="en-US" b="1" dirty="0" smtClean="0">
                <a:solidFill>
                  <a:schemeClr val="tx1">
                    <a:lumMod val="85000"/>
                    <a:lumOff val="15000"/>
                  </a:schemeClr>
                </a:solidFill>
                <a:latin typeface="Raleway" panose="020B0604020202020204" charset="0"/>
              </a:rPr>
              <a:t>Household resilience</a:t>
            </a:r>
            <a:endParaRPr lang="en-GB" b="1" dirty="0">
              <a:solidFill>
                <a:schemeClr val="tx1">
                  <a:lumMod val="85000"/>
                  <a:lumOff val="15000"/>
                </a:schemeClr>
              </a:solidFill>
              <a:latin typeface="Raleway" panose="020B0604020202020204" charset="0"/>
            </a:endParaRPr>
          </a:p>
        </p:txBody>
      </p:sp>
      <p:sp>
        <p:nvSpPr>
          <p:cNvPr id="14" name="Right Arrow 13"/>
          <p:cNvSpPr/>
          <p:nvPr/>
        </p:nvSpPr>
        <p:spPr>
          <a:xfrm rot="18217294">
            <a:off x="1041106" y="3793799"/>
            <a:ext cx="1614945" cy="373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17142740">
            <a:off x="2378750" y="3921892"/>
            <a:ext cx="1447647" cy="371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15625718">
            <a:off x="3792116" y="3941142"/>
            <a:ext cx="1447647" cy="371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13819690">
            <a:off x="5030909" y="3826157"/>
            <a:ext cx="1921945" cy="373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461180" y="0"/>
            <a:ext cx="2719332"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Operationalization of FSINs Adaptive, Transformative and Absorptive capacities </a:t>
            </a:r>
            <a:endParaRPr lang="en-US" b="1" dirty="0"/>
          </a:p>
        </p:txBody>
      </p:sp>
    </p:spTree>
    <p:extLst>
      <p:ext uri="{BB962C8B-B14F-4D97-AF65-F5344CB8AC3E}">
        <p14:creationId xmlns:p14="http://schemas.microsoft.com/office/powerpoint/2010/main" val="255504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18" grpId="0"/>
      <p:bldP spid="3" grpId="0" build="p"/>
      <p:bldP spid="14"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12" y="0"/>
            <a:ext cx="2886075" cy="857250"/>
          </a:xfrm>
          <a:prstGeom prst="rect">
            <a:avLst/>
          </a:prstGeom>
          <a:noFill/>
          <a:ln>
            <a:noFill/>
          </a:ln>
        </p:spPr>
      </p:pic>
      <p:sp>
        <p:nvSpPr>
          <p:cNvPr id="88" name="Shape 88"/>
          <p:cNvSpPr/>
          <p:nvPr/>
        </p:nvSpPr>
        <p:spPr>
          <a:xfrm rot="-5400000" flipH="1">
            <a:off x="5255998" y="2988002"/>
            <a:ext cx="6876004" cy="900000"/>
          </a:xfrm>
          <a:prstGeom prst="rect">
            <a:avLst/>
          </a:prstGeom>
          <a:solidFill>
            <a:srgbClr val="BD2E2D"/>
          </a:solidFill>
          <a:ln>
            <a:noFill/>
          </a:ln>
        </p:spPr>
        <p:txBody>
          <a:bodyPr lIns="91425" tIns="91425" rIns="91425" bIns="91425" anchor="ctr" anchorCtr="0">
            <a:noAutofit/>
          </a:bodyPr>
          <a:lstStyle/>
          <a:p>
            <a:pPr lvl="0" algn="ctr"/>
            <a:r>
              <a:rPr lang="en-US" sz="3600" dirty="0" smtClean="0">
                <a:solidFill>
                  <a:srgbClr val="FFFFFF"/>
                </a:solidFill>
                <a:latin typeface="Libre Baskerville"/>
                <a:ea typeface="Libre Baskerville"/>
                <a:cs typeface="Libre Baskerville"/>
                <a:sym typeface="Libre Baskerville"/>
              </a:rPr>
              <a:t>Resilience pillars</a:t>
            </a:r>
            <a:endParaRPr lang="en-GB" sz="3600" dirty="0">
              <a:solidFill>
                <a:srgbClr val="FFFFFF"/>
              </a:solidFill>
              <a:latin typeface="Libre Baskerville"/>
              <a:ea typeface="Libre Baskerville"/>
              <a:cs typeface="Libre Baskerville"/>
              <a:sym typeface="Libre Baskerville"/>
            </a:endParaRPr>
          </a:p>
        </p:txBody>
      </p:sp>
      <p:sp>
        <p:nvSpPr>
          <p:cNvPr id="2" name="Oval 1"/>
          <p:cNvSpPr/>
          <p:nvPr/>
        </p:nvSpPr>
        <p:spPr>
          <a:xfrm>
            <a:off x="1774130" y="1586458"/>
            <a:ext cx="3960000" cy="3960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46128618"/>
              </p:ext>
            </p:extLst>
          </p:nvPr>
        </p:nvGraphicFramePr>
        <p:xfrm>
          <a:off x="755576" y="1157733"/>
          <a:ext cx="6948000" cy="4409707"/>
        </p:xfrm>
        <a:graphic>
          <a:graphicData uri="http://schemas.openxmlformats.org/drawingml/2006/table">
            <a:tbl>
              <a:tblPr firstRow="1" bandRow="1"/>
              <a:tblGrid>
                <a:gridCol w="1875330">
                  <a:extLst>
                    <a:ext uri="{9D8B030D-6E8A-4147-A177-3AD203B41FA5}">
                      <a16:colId xmlns:a16="http://schemas.microsoft.com/office/drawing/2014/main" val="20000"/>
                    </a:ext>
                  </a:extLst>
                </a:gridCol>
                <a:gridCol w="5072670">
                  <a:extLst>
                    <a:ext uri="{9D8B030D-6E8A-4147-A177-3AD203B41FA5}">
                      <a16:colId xmlns:a16="http://schemas.microsoft.com/office/drawing/2014/main" val="20001"/>
                    </a:ext>
                  </a:extLst>
                </a:gridCol>
              </a:tblGrid>
              <a:tr h="687935">
                <a:tc>
                  <a:txBody>
                    <a:bodyPr/>
                    <a:lstStyle/>
                    <a:p>
                      <a:r>
                        <a:rPr lang="en-US" sz="1600" b="1" dirty="0" smtClean="0">
                          <a:solidFill>
                            <a:srgbClr val="BD2E2D"/>
                          </a:solidFill>
                          <a:latin typeface="Raleway" panose="020B0604020202020204" charset="0"/>
                        </a:rPr>
                        <a:t>Resilience pillars</a:t>
                      </a:r>
                      <a:endParaRPr lang="en-GB" sz="1600" b="1" dirty="0">
                        <a:solidFill>
                          <a:srgbClr val="BD2E2D"/>
                        </a:solidFill>
                        <a:latin typeface="Raleway" panose="020B0604020202020204" charset="0"/>
                      </a:endParaRPr>
                    </a:p>
                  </a:txBody>
                  <a:tcPr anchor="ctr">
                    <a:lnL w="12700" cmpd="sng">
                      <a:noFill/>
                      <a:prstDash val="solid"/>
                    </a:lnL>
                    <a:lnR w="12700" cap="flat" cmpd="sng" algn="ctr">
                      <a:solidFill>
                        <a:srgbClr val="BD2E2D"/>
                      </a:solidFill>
                      <a:prstDash val="solid"/>
                      <a:round/>
                      <a:headEnd type="none" w="med" len="med"/>
                      <a:tailEnd type="none" w="med" len="med"/>
                    </a:lnR>
                    <a:lnT w="12700" cmpd="sng">
                      <a:noFill/>
                      <a:prstDash val="soli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rgbClr val="BD2E2D"/>
                          </a:solidFill>
                          <a:latin typeface="Raleway" panose="020B0604020202020204" charset="0"/>
                        </a:rPr>
                        <a:t>Definition</a:t>
                      </a:r>
                      <a:endParaRPr lang="en-GB" sz="1600" b="1" dirty="0">
                        <a:solidFill>
                          <a:srgbClr val="BD2E2D"/>
                        </a:solidFill>
                        <a:latin typeface="Raleway" panose="020B0604020202020204" charset="0"/>
                      </a:endParaRPr>
                    </a:p>
                  </a:txBody>
                  <a:tcPr anchor="ctr">
                    <a:lnL w="12700" cap="flat" cmpd="sng" algn="ctr">
                      <a:solidFill>
                        <a:srgbClr val="BD2E2D"/>
                      </a:solidFill>
                      <a:prstDash val="solid"/>
                      <a:round/>
                      <a:headEnd type="none" w="med" len="med"/>
                      <a:tailEnd type="none" w="med" len="med"/>
                    </a:lnL>
                    <a:lnR w="12700" cmpd="sng">
                      <a:noFill/>
                      <a:prstDash val="solid"/>
                    </a:lnR>
                    <a:lnT w="12700" cmpd="sng">
                      <a:noFill/>
                      <a:prstDash val="soli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0000">
                <a:tc>
                  <a:txBody>
                    <a:bodyPr/>
                    <a:lstStyle/>
                    <a:p>
                      <a:pPr>
                        <a:spcAft>
                          <a:spcPts val="2400"/>
                        </a:spcAft>
                      </a:pPr>
                      <a:r>
                        <a:rPr lang="en-US" sz="1400" b="1" dirty="0" smtClean="0">
                          <a:solidFill>
                            <a:schemeClr val="tx1">
                              <a:lumMod val="75000"/>
                              <a:lumOff val="25000"/>
                            </a:schemeClr>
                          </a:solidFill>
                          <a:latin typeface="Raleway" panose="020B0604020202020204" charset="0"/>
                        </a:rPr>
                        <a:t>Adaptive</a:t>
                      </a:r>
                      <a:r>
                        <a:rPr lang="en-US" sz="1400" b="1" baseline="0" dirty="0" smtClean="0">
                          <a:solidFill>
                            <a:schemeClr val="tx1">
                              <a:lumMod val="75000"/>
                              <a:lumOff val="25000"/>
                            </a:schemeClr>
                          </a:solidFill>
                          <a:latin typeface="Raleway" panose="020B0604020202020204" charset="0"/>
                        </a:rPr>
                        <a:t> Capacity</a:t>
                      </a:r>
                      <a:endParaRPr lang="en-GB" sz="1400" b="1" dirty="0">
                        <a:solidFill>
                          <a:schemeClr val="tx1">
                            <a:lumMod val="75000"/>
                            <a:lumOff val="25000"/>
                          </a:schemeClr>
                        </a:solidFill>
                        <a:latin typeface="Raleway" panose="020B0604020202020204" charset="0"/>
                      </a:endParaRPr>
                    </a:p>
                  </a:txBody>
                  <a:tcPr anchor="ctr">
                    <a:lnL w="12700" cmpd="sng">
                      <a:noFill/>
                      <a:prstDash val="solid"/>
                    </a:lnL>
                    <a:lnR w="12700" cap="flat" cmpd="sng" algn="ctr">
                      <a:solidFill>
                        <a:srgbClr val="BD2E2D"/>
                      </a:solidFill>
                      <a:prstDash val="solid"/>
                      <a:round/>
                      <a:headEnd type="none" w="med" len="med"/>
                      <a:tailEnd type="none" w="med" len="me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400"/>
                        </a:spcAft>
                      </a:pPr>
                      <a:r>
                        <a:rPr lang="en-GB" sz="1400" b="0" i="0" u="none" strike="noStrike" cap="none" baseline="0" dirty="0" smtClean="0">
                          <a:solidFill>
                            <a:schemeClr val="tx1">
                              <a:lumMod val="75000"/>
                              <a:lumOff val="25000"/>
                            </a:schemeClr>
                          </a:solidFill>
                          <a:effectLst/>
                          <a:latin typeface="Raleway" panose="020B0604020202020204" charset="0"/>
                          <a:ea typeface="+mn-ea"/>
                          <a:cs typeface="+mn-cs"/>
                          <a:sym typeface="Arial"/>
                          <a:rtl val="0"/>
                        </a:rPr>
                        <a:t>Adaptive Capacity is the ability of a household to adapt to a new situation and develop new strategies of livelihood</a:t>
                      </a:r>
                      <a:endParaRPr lang="en-GB" sz="1400" dirty="0">
                        <a:solidFill>
                          <a:schemeClr val="tx1">
                            <a:lumMod val="75000"/>
                            <a:lumOff val="25000"/>
                          </a:schemeClr>
                        </a:solidFill>
                        <a:latin typeface="Raleway" panose="020B0604020202020204" charset="0"/>
                      </a:endParaRPr>
                    </a:p>
                  </a:txBody>
                  <a:tcPr anchor="ctr">
                    <a:lnL w="12700" cap="flat" cmpd="sng" algn="ctr">
                      <a:solidFill>
                        <a:srgbClr val="BD2E2D"/>
                      </a:solidFill>
                      <a:prstDash val="solid"/>
                      <a:round/>
                      <a:headEnd type="none" w="med" len="med"/>
                      <a:tailEnd type="none" w="med" len="med"/>
                    </a:lnL>
                    <a:lnR w="12700" cmpd="sng">
                      <a:noFill/>
                      <a:prstDash val="soli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5431">
                <a:tc>
                  <a:txBody>
                    <a:bodyPr/>
                    <a:lstStyle/>
                    <a:p>
                      <a:pPr>
                        <a:spcAft>
                          <a:spcPts val="2400"/>
                        </a:spcAft>
                      </a:pPr>
                      <a:r>
                        <a:rPr lang="en-US" sz="1400" b="1" dirty="0" smtClean="0">
                          <a:solidFill>
                            <a:schemeClr val="tx1">
                              <a:lumMod val="75000"/>
                              <a:lumOff val="25000"/>
                            </a:schemeClr>
                          </a:solidFill>
                          <a:latin typeface="Raleway" panose="020B0604020202020204" charset="0"/>
                        </a:rPr>
                        <a:t>Social Safety Nets</a:t>
                      </a:r>
                      <a:endParaRPr lang="en-GB" sz="1400" b="1" dirty="0">
                        <a:solidFill>
                          <a:schemeClr val="tx1">
                            <a:lumMod val="75000"/>
                            <a:lumOff val="25000"/>
                          </a:schemeClr>
                        </a:solidFill>
                        <a:latin typeface="Raleway" panose="020B0604020202020204" charset="0"/>
                      </a:endParaRPr>
                    </a:p>
                  </a:txBody>
                  <a:tcPr anchor="ctr">
                    <a:lnL w="12700" cmpd="sng">
                      <a:noFill/>
                      <a:prstDash val="solid"/>
                    </a:lnL>
                    <a:lnR w="12700" cap="flat" cmpd="sng" algn="ctr">
                      <a:solidFill>
                        <a:srgbClr val="BD2E2D"/>
                      </a:solidFill>
                      <a:prstDash val="solid"/>
                      <a:round/>
                      <a:headEnd type="none" w="med" len="med"/>
                      <a:tailEnd type="none" w="med" len="me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2400"/>
                        </a:spcAft>
                      </a:pPr>
                      <a:r>
                        <a:rPr lang="en-GB" sz="1400" b="0" i="0" u="none" strike="noStrike" cap="none" baseline="0" dirty="0" smtClean="0">
                          <a:solidFill>
                            <a:schemeClr val="tx1">
                              <a:lumMod val="75000"/>
                              <a:lumOff val="25000"/>
                            </a:schemeClr>
                          </a:solidFill>
                          <a:effectLst/>
                          <a:latin typeface="Raleway" panose="020B0604020202020204" charset="0"/>
                          <a:ea typeface="+mn-ea"/>
                          <a:cs typeface="+mn-cs"/>
                          <a:sym typeface="Arial"/>
                          <a:rtl val="0"/>
                        </a:rPr>
                        <a:t>The Social Safety Nets pillar measures the ability of households to access timely and reliable assistance provided by international agencies, charities, and NGOs, as well as help from relatives and friends.</a:t>
                      </a:r>
                      <a:endParaRPr lang="en-GB" sz="1400" dirty="0">
                        <a:solidFill>
                          <a:schemeClr val="tx1">
                            <a:lumMod val="75000"/>
                            <a:lumOff val="25000"/>
                          </a:schemeClr>
                        </a:solidFill>
                        <a:latin typeface="Raleway" panose="020B0604020202020204" charset="0"/>
                      </a:endParaRPr>
                    </a:p>
                  </a:txBody>
                  <a:tcPr anchor="ctr">
                    <a:lnL w="12700" cap="flat" cmpd="sng" algn="ctr">
                      <a:solidFill>
                        <a:srgbClr val="BD2E2D"/>
                      </a:solidFill>
                      <a:prstDash val="solid"/>
                      <a:round/>
                      <a:headEnd type="none" w="med" len="med"/>
                      <a:tailEnd type="none" w="med" len="med"/>
                    </a:lnL>
                    <a:lnR w="12700" cmpd="sng">
                      <a:noFill/>
                      <a:prstDash val="soli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5431">
                <a:tc>
                  <a:txBody>
                    <a:bodyPr/>
                    <a:lstStyle/>
                    <a:p>
                      <a:pPr>
                        <a:spcAft>
                          <a:spcPts val="2400"/>
                        </a:spcAft>
                      </a:pPr>
                      <a:r>
                        <a:rPr lang="en-US" sz="1400" b="1" dirty="0" smtClean="0">
                          <a:solidFill>
                            <a:schemeClr val="tx1">
                              <a:lumMod val="75000"/>
                              <a:lumOff val="25000"/>
                            </a:schemeClr>
                          </a:solidFill>
                          <a:latin typeface="Raleway" panose="020B0604020202020204" charset="0"/>
                        </a:rPr>
                        <a:t>Assets</a:t>
                      </a:r>
                      <a:endParaRPr lang="en-GB" sz="1400" b="1" dirty="0">
                        <a:solidFill>
                          <a:schemeClr val="tx1">
                            <a:lumMod val="75000"/>
                            <a:lumOff val="25000"/>
                          </a:schemeClr>
                        </a:solidFill>
                        <a:latin typeface="Raleway" panose="020B0604020202020204" charset="0"/>
                      </a:endParaRPr>
                    </a:p>
                  </a:txBody>
                  <a:tcPr anchor="ctr">
                    <a:lnL w="12700" cmpd="sng">
                      <a:noFill/>
                      <a:prstDash val="solid"/>
                    </a:lnL>
                    <a:lnR w="12700" cap="flat" cmpd="sng" algn="ctr">
                      <a:solidFill>
                        <a:srgbClr val="BD2E2D"/>
                      </a:solidFill>
                      <a:prstDash val="solid"/>
                      <a:round/>
                      <a:headEnd type="none" w="med" len="med"/>
                      <a:tailEnd type="none" w="med" len="me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1200"/>
                        </a:spcBef>
                        <a:spcAft>
                          <a:spcPts val="1200"/>
                        </a:spcAft>
                      </a:pPr>
                      <a:r>
                        <a:rPr lang="en-US" sz="1400" b="0" i="0" u="none" strike="noStrike" cap="none" baseline="0" dirty="0" smtClean="0">
                          <a:solidFill>
                            <a:schemeClr val="tx1">
                              <a:lumMod val="75000"/>
                              <a:lumOff val="25000"/>
                            </a:schemeClr>
                          </a:solidFill>
                          <a:effectLst/>
                          <a:latin typeface="Raleway" panose="020B0604020202020204" charset="0"/>
                          <a:ea typeface="+mn-ea"/>
                          <a:cs typeface="+mn-cs"/>
                          <a:sym typeface="Arial"/>
                          <a:rtl val="0"/>
                        </a:rPr>
                        <a:t>Assets comprise both productive and non-productive assets. Examples of indicators include land, livestock and durables. Other tangible assets such as house, vehicle, and household amenities reflect living standards and wealth of a household. </a:t>
                      </a:r>
                      <a:endParaRPr lang="en-GB" sz="1400" dirty="0">
                        <a:solidFill>
                          <a:schemeClr val="tx1">
                            <a:lumMod val="75000"/>
                            <a:lumOff val="25000"/>
                          </a:schemeClr>
                        </a:solidFill>
                        <a:latin typeface="Raleway" panose="020B0604020202020204" charset="0"/>
                      </a:endParaRPr>
                    </a:p>
                  </a:txBody>
                  <a:tcPr anchor="ctr">
                    <a:lnL w="12700" cap="flat" cmpd="sng" algn="ctr">
                      <a:solidFill>
                        <a:srgbClr val="BD2E2D"/>
                      </a:solidFill>
                      <a:prstDash val="solid"/>
                      <a:round/>
                      <a:headEnd type="none" w="med" len="med"/>
                      <a:tailEnd type="none" w="med" len="med"/>
                    </a:lnL>
                    <a:lnR w="12700" cmpd="sng">
                      <a:noFill/>
                      <a:prstDash val="solid"/>
                    </a:lnR>
                    <a:lnT w="12700" cap="flat" cmpd="sng" algn="ctr">
                      <a:solidFill>
                        <a:srgbClr val="BD2E2D"/>
                      </a:solidFill>
                      <a:prstDash val="solid"/>
                      <a:round/>
                      <a:headEnd type="none" w="med" len="med"/>
                      <a:tailEnd type="none" w="med" len="med"/>
                    </a:lnT>
                    <a:lnB w="12700" cap="flat" cmpd="sng" algn="ctr">
                      <a:solidFill>
                        <a:srgbClr val="BD2E2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64135">
                <a:tc>
                  <a:txBody>
                    <a:bodyPr/>
                    <a:lstStyle/>
                    <a:p>
                      <a:pPr>
                        <a:spcAft>
                          <a:spcPts val="2400"/>
                        </a:spcAft>
                      </a:pPr>
                      <a:r>
                        <a:rPr lang="en-US" sz="1400" b="1" dirty="0" smtClean="0">
                          <a:solidFill>
                            <a:schemeClr val="tx1">
                              <a:lumMod val="75000"/>
                              <a:lumOff val="25000"/>
                            </a:schemeClr>
                          </a:solidFill>
                          <a:latin typeface="Raleway" panose="020B0604020202020204" charset="0"/>
                        </a:rPr>
                        <a:t>Access to Basic</a:t>
                      </a:r>
                      <a:r>
                        <a:rPr lang="en-US" sz="1400" b="1" baseline="0" dirty="0" smtClean="0">
                          <a:solidFill>
                            <a:schemeClr val="tx1">
                              <a:lumMod val="75000"/>
                              <a:lumOff val="25000"/>
                            </a:schemeClr>
                          </a:solidFill>
                          <a:latin typeface="Raleway" panose="020B0604020202020204" charset="0"/>
                        </a:rPr>
                        <a:t> Services</a:t>
                      </a:r>
                      <a:endParaRPr lang="en-GB" sz="1400" b="1" dirty="0">
                        <a:solidFill>
                          <a:schemeClr val="tx1">
                            <a:lumMod val="75000"/>
                            <a:lumOff val="25000"/>
                          </a:schemeClr>
                        </a:solidFill>
                        <a:latin typeface="Raleway" panose="020B0604020202020204" charset="0"/>
                      </a:endParaRPr>
                    </a:p>
                  </a:txBody>
                  <a:tcPr anchor="ctr">
                    <a:lnL w="12700" cmpd="sng">
                      <a:noFill/>
                      <a:prstDash val="solid"/>
                    </a:lnL>
                    <a:lnR w="12700" cap="flat" cmpd="sng" algn="ctr">
                      <a:solidFill>
                        <a:srgbClr val="BD2E2D"/>
                      </a:solidFill>
                      <a:prstDash val="solid"/>
                      <a:round/>
                      <a:headEnd type="none" w="med" len="med"/>
                      <a:tailEnd type="none" w="med" len="med"/>
                    </a:lnR>
                    <a:lnT w="12700" cap="flat" cmpd="sng" algn="ctr">
                      <a:solidFill>
                        <a:srgbClr val="BD2E2D"/>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l">
                        <a:lnSpc>
                          <a:spcPct val="107000"/>
                        </a:lnSpc>
                        <a:spcBef>
                          <a:spcPts val="200"/>
                        </a:spcBef>
                        <a:spcAft>
                          <a:spcPts val="2400"/>
                        </a:spcAft>
                      </a:pPr>
                      <a:r>
                        <a:rPr lang="en-GB" sz="1400" spc="-10" dirty="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Access to Basic Services shows the ability of a household to meet basic needs, and access and effective use of basic services; e.g</a:t>
                      </a:r>
                      <a:r>
                        <a:rPr lang="en-GB" sz="1400" spc="-10" dirty="0" smtClean="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a:t>
                      </a:r>
                      <a:r>
                        <a:rPr lang="en-GB" sz="1400" spc="-10" baseline="0" dirty="0" smtClean="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 </a:t>
                      </a:r>
                      <a:r>
                        <a:rPr lang="en-GB" sz="1400" spc="-10" dirty="0" smtClean="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access </a:t>
                      </a:r>
                      <a:r>
                        <a:rPr lang="en-GB" sz="1400" spc="-10" dirty="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to schools, health facilities; infrastructures and markets</a:t>
                      </a:r>
                      <a:r>
                        <a:rPr lang="en-GB" sz="1400" spc="-10" dirty="0" smtClean="0">
                          <a:solidFill>
                            <a:schemeClr val="tx1">
                              <a:lumMod val="75000"/>
                              <a:lumOff val="25000"/>
                            </a:schemeClr>
                          </a:solidFill>
                          <a:effectLst/>
                          <a:latin typeface="Raleway" panose="020B0604020202020204" charset="0"/>
                          <a:ea typeface="Times New Roman" panose="02020603050405020304" pitchFamily="18" charset="0"/>
                          <a:cs typeface="Times New Roman" panose="02020603050405020304" pitchFamily="18" charset="0"/>
                        </a:rPr>
                        <a:t>.</a:t>
                      </a:r>
                      <a:endParaRPr lang="en-GB" sz="1400" dirty="0">
                        <a:solidFill>
                          <a:schemeClr val="tx1">
                            <a:lumMod val="75000"/>
                            <a:lumOff val="25000"/>
                          </a:schemeClr>
                        </a:solidFill>
                        <a:effectLst/>
                        <a:latin typeface="Raleway" panose="020B060402020202020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BD2E2D"/>
                      </a:solidFill>
                      <a:prstDash val="solid"/>
                      <a:round/>
                      <a:headEnd type="none" w="med" len="med"/>
                      <a:tailEnd type="none" w="med" len="med"/>
                    </a:lnL>
                    <a:lnR w="12700" cmpd="sng">
                      <a:noFill/>
                      <a:prstDash val="solid"/>
                    </a:lnR>
                    <a:lnT w="12700" cap="flat" cmpd="sng" algn="ctr">
                      <a:solidFill>
                        <a:srgbClr val="BD2E2D"/>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76" y="4941168"/>
            <a:ext cx="389266" cy="3892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76" y="3885893"/>
            <a:ext cx="389266" cy="38926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947" y="2026270"/>
            <a:ext cx="389266" cy="3892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47" y="2858765"/>
            <a:ext cx="389266" cy="389266"/>
          </a:xfrm>
          <a:prstGeom prst="rect">
            <a:avLst/>
          </a:prstGeom>
        </p:spPr>
      </p:pic>
    </p:spTree>
    <p:extLst>
      <p:ext uri="{BB962C8B-B14F-4D97-AF65-F5344CB8AC3E}">
        <p14:creationId xmlns:p14="http://schemas.microsoft.com/office/powerpoint/2010/main" val="2884937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77"/>
          <p:cNvSpPr/>
          <p:nvPr/>
        </p:nvSpPr>
        <p:spPr>
          <a:xfrm rot="-5400000" flipH="1">
            <a:off x="5265000" y="2979000"/>
            <a:ext cx="6858000" cy="900000"/>
          </a:xfrm>
          <a:prstGeom prst="rect">
            <a:avLst/>
          </a:prstGeom>
          <a:solidFill>
            <a:srgbClr val="BD2E2D"/>
          </a:solidFill>
          <a:ln>
            <a:noFill/>
          </a:ln>
        </p:spPr>
        <p:txBody>
          <a:bodyPr lIns="91425" tIns="91425" rIns="91425" bIns="91425" anchor="ctr" anchorCtr="0">
            <a:noAutofit/>
          </a:bodyPr>
          <a:lstStyle/>
          <a:p>
            <a:pPr lvl="0" algn="ctr" rtl="0">
              <a:spcBef>
                <a:spcPts val="0"/>
              </a:spcBef>
              <a:buNone/>
            </a:pPr>
            <a:r>
              <a:rPr lang="en-US" sz="3600" dirty="0" smtClean="0">
                <a:solidFill>
                  <a:srgbClr val="FFFFFF"/>
                </a:solidFill>
                <a:latin typeface="Libre Baskerville"/>
                <a:ea typeface="Libre Baskerville"/>
                <a:cs typeface="Libre Baskerville"/>
                <a:sym typeface="Libre Baskerville"/>
              </a:rPr>
              <a:t>RCI estimation</a:t>
            </a:r>
          </a:p>
        </p:txBody>
      </p:sp>
      <p:pic>
        <p:nvPicPr>
          <p:cNvPr id="6" name="Shape 81"/>
          <p:cNvPicPr preferRelativeResize="0"/>
          <p:nvPr/>
        </p:nvPicPr>
        <p:blipFill>
          <a:blip r:embed="rId2">
            <a:alphaModFix/>
          </a:blip>
          <a:stretch>
            <a:fillRect/>
          </a:stretch>
        </p:blipFill>
        <p:spPr>
          <a:xfrm>
            <a:off x="-12" y="0"/>
            <a:ext cx="2886075" cy="857250"/>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1" y="2348880"/>
            <a:ext cx="7759344" cy="4378424"/>
          </a:xfrm>
          <a:prstGeom prst="rect">
            <a:avLst/>
          </a:prstGeom>
        </p:spPr>
      </p:pic>
      <p:sp>
        <p:nvSpPr>
          <p:cNvPr id="8" name="Rettangolo 1"/>
          <p:cNvSpPr/>
          <p:nvPr/>
        </p:nvSpPr>
        <p:spPr>
          <a:xfrm>
            <a:off x="435035" y="1002900"/>
            <a:ext cx="7277576" cy="430887"/>
          </a:xfrm>
          <a:prstGeom prst="rect">
            <a:avLst/>
          </a:prstGeom>
        </p:spPr>
        <p:txBody>
          <a:bodyPr wrap="square">
            <a:spAutoFit/>
          </a:bodyPr>
          <a:lstStyle/>
          <a:p>
            <a:pPr>
              <a:spcAft>
                <a:spcPts val="600"/>
              </a:spcAft>
            </a:pPr>
            <a:r>
              <a:rPr lang="en-US" sz="2200" b="1" dirty="0" smtClean="0">
                <a:solidFill>
                  <a:srgbClr val="BD2E2D"/>
                </a:solidFill>
                <a:latin typeface="Raleway" panose="020B0604020202020204" charset="0"/>
              </a:rPr>
              <a:t>The procedure</a:t>
            </a:r>
            <a:endParaRPr lang="en-US" sz="2200" dirty="0" smtClean="0">
              <a:solidFill>
                <a:schemeClr val="bg2">
                  <a:lumMod val="75000"/>
                </a:schemeClr>
              </a:solidFill>
              <a:latin typeface="Raleway" panose="020B0003030101060003" pitchFamily="34" charset="0"/>
            </a:endParaRPr>
          </a:p>
        </p:txBody>
      </p:sp>
    </p:spTree>
    <p:extLst>
      <p:ext uri="{BB962C8B-B14F-4D97-AF65-F5344CB8AC3E}">
        <p14:creationId xmlns:p14="http://schemas.microsoft.com/office/powerpoint/2010/main" val="23196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56379" y="95186"/>
            <a:ext cx="9252521" cy="473197"/>
            <a:chOff x="-205479" y="-25938"/>
            <a:chExt cx="9341457" cy="473197"/>
          </a:xfrm>
        </p:grpSpPr>
        <p:sp>
          <p:nvSpPr>
            <p:cNvPr id="17" name="Rectangle 16"/>
            <p:cNvSpPr/>
            <p:nvPr/>
          </p:nvSpPr>
          <p:spPr>
            <a:xfrm>
              <a:off x="-205479" y="-25938"/>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 western</a:t>
              </a:r>
              <a:r>
                <a:rPr kumimoji="0" lang="en-US" sz="1600" b="0" i="0" u="none" strike="noStrike" kern="0" cap="small" spc="0" normalizeH="0" noProof="0" dirty="0" smtClean="0">
                  <a:ln>
                    <a:noFill/>
                  </a:ln>
                  <a:solidFill>
                    <a:schemeClr val="tx1"/>
                  </a:solidFill>
                  <a:effectLst/>
                  <a:uLnTx/>
                  <a:uFillTx/>
                  <a:ea typeface="+mj-ea"/>
                  <a:cs typeface="+mj-cs"/>
                </a:rPr>
                <a:t> </a:t>
              </a:r>
              <a:r>
                <a:rPr kumimoji="0" lang="en-US" sz="1600" b="0" i="0" u="none" strike="noStrike" kern="0" cap="small" spc="0" normalizeH="0" noProof="0" dirty="0" err="1" smtClean="0">
                  <a:ln>
                    <a:noFill/>
                  </a:ln>
                  <a:solidFill>
                    <a:schemeClr val="tx1"/>
                  </a:solidFill>
                  <a:effectLst/>
                  <a:uLnTx/>
                  <a:uFillTx/>
                  <a:ea typeface="+mj-ea"/>
                  <a:cs typeface="+mj-cs"/>
                </a:rPr>
                <a:t>Equatoria</a:t>
              </a:r>
              <a:endParaRPr kumimoji="0" lang="en-US" sz="1600" b="0" i="0" u="none" strike="noStrike" kern="0" cap="small" spc="0" normalizeH="0" baseline="0" noProof="0" dirty="0" smtClean="0">
                <a:ln>
                  <a:noFill/>
                </a:ln>
                <a:solidFill>
                  <a:schemeClr val="tx1"/>
                </a:solidFill>
                <a:effectLst/>
                <a:uLnTx/>
                <a:uFillTx/>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graphicFrame>
        <p:nvGraphicFramePr>
          <p:cNvPr id="19" name="Chart 18"/>
          <p:cNvGraphicFramePr/>
          <p:nvPr>
            <p:extLst/>
          </p:nvPr>
        </p:nvGraphicFramePr>
        <p:xfrm>
          <a:off x="3571032" y="2386794"/>
          <a:ext cx="5541499" cy="341596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85224" y="403900"/>
            <a:ext cx="4038600" cy="523220"/>
          </a:xfrm>
          <a:prstGeom prst="rect">
            <a:avLst/>
          </a:prstGeom>
        </p:spPr>
        <p:txBody>
          <a:bodyPr wrap="square">
            <a:spAutoFit/>
          </a:bodyPr>
          <a:lstStyle/>
          <a:p>
            <a:pPr lvl="0" algn="ctr">
              <a:defRPr/>
            </a:pPr>
            <a:r>
              <a:rPr lang="en-US" sz="2800" kern="0" cap="small" dirty="0" smtClean="0">
                <a:solidFill>
                  <a:srgbClr val="1F5F8D"/>
                </a:solidFill>
              </a:rPr>
              <a:t>Food Consumption Score</a:t>
            </a:r>
            <a:endParaRPr lang="en-US" sz="2800" kern="0" cap="small" dirty="0">
              <a:solidFill>
                <a:srgbClr val="1F5F8D"/>
              </a:solidFill>
            </a:endParaRPr>
          </a:p>
        </p:txBody>
      </p:sp>
      <p:graphicFrame>
        <p:nvGraphicFramePr>
          <p:cNvPr id="2" name="Table 1"/>
          <p:cNvGraphicFramePr>
            <a:graphicFrameLocks noGrp="1"/>
          </p:cNvGraphicFramePr>
          <p:nvPr>
            <p:extLst/>
          </p:nvPr>
        </p:nvGraphicFramePr>
        <p:xfrm>
          <a:off x="264599" y="1818544"/>
          <a:ext cx="1939925" cy="952500"/>
        </p:xfrm>
        <a:graphic>
          <a:graphicData uri="http://schemas.openxmlformats.org/drawingml/2006/table">
            <a:tbl>
              <a:tblPr firstRow="1" firstCol="1" bandRow="1">
                <a:tableStyleId>{5C22544A-7EE6-4342-B048-85BDC9FD1C3A}</a:tableStyleId>
              </a:tblPr>
              <a:tblGrid>
                <a:gridCol w="1168400">
                  <a:extLst>
                    <a:ext uri="{9D8B030D-6E8A-4147-A177-3AD203B41FA5}">
                      <a16:colId xmlns:a16="http://schemas.microsoft.com/office/drawing/2014/main" val="2694697240"/>
                    </a:ext>
                  </a:extLst>
                </a:gridCol>
                <a:gridCol w="771525">
                  <a:extLst>
                    <a:ext uri="{9D8B030D-6E8A-4147-A177-3AD203B41FA5}">
                      <a16:colId xmlns:a16="http://schemas.microsoft.com/office/drawing/2014/main" val="406173281"/>
                    </a:ext>
                  </a:extLst>
                </a:gridCol>
              </a:tblGrid>
              <a:tr h="190500">
                <a:tc>
                  <a:txBody>
                    <a:bodyPr/>
                    <a:lstStyle/>
                    <a:p>
                      <a:pPr marL="0" marR="0" algn="l">
                        <a:lnSpc>
                          <a:spcPct val="107000"/>
                        </a:lnSpc>
                        <a:spcBef>
                          <a:spcPts val="0"/>
                        </a:spcBef>
                        <a:spcAft>
                          <a:spcPts val="0"/>
                        </a:spcAft>
                      </a:pPr>
                      <a:r>
                        <a:rPr lang="en-US" sz="1100">
                          <a:effectLst/>
                        </a:rPr>
                        <a:t>FCS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100">
                          <a:effectLst/>
                        </a:rPr>
                        <a:t>Percent</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183388193"/>
                  </a:ext>
                </a:extLst>
              </a:tr>
              <a:tr h="190500">
                <a:tc>
                  <a:txBody>
                    <a:bodyPr/>
                    <a:lstStyle/>
                    <a:p>
                      <a:pPr marL="0" marR="0" algn="l">
                        <a:lnSpc>
                          <a:spcPct val="107000"/>
                        </a:lnSpc>
                        <a:spcBef>
                          <a:spcPts val="0"/>
                        </a:spcBef>
                        <a:spcAft>
                          <a:spcPts val="0"/>
                        </a:spcAft>
                      </a:pPr>
                      <a:r>
                        <a:rPr lang="en-US" sz="1100" dirty="0">
                          <a:effectLst/>
                        </a:rPr>
                        <a:t>Poor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70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07083692"/>
                  </a:ext>
                </a:extLst>
              </a:tr>
              <a:tr h="190500">
                <a:tc>
                  <a:txBody>
                    <a:bodyPr/>
                    <a:lstStyle/>
                    <a:p>
                      <a:pPr marL="0" marR="0" algn="l">
                        <a:lnSpc>
                          <a:spcPct val="107000"/>
                        </a:lnSpc>
                        <a:spcBef>
                          <a:spcPts val="0"/>
                        </a:spcBef>
                        <a:spcAft>
                          <a:spcPts val="0"/>
                        </a:spcAft>
                      </a:pPr>
                      <a:r>
                        <a:rPr lang="en-US" sz="1100" dirty="0">
                          <a:effectLst/>
                        </a:rPr>
                        <a:t>Borderline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23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28675775"/>
                  </a:ext>
                </a:extLst>
              </a:tr>
              <a:tr h="190500">
                <a:tc>
                  <a:txBody>
                    <a:bodyPr/>
                    <a:lstStyle/>
                    <a:p>
                      <a:pPr marL="0" marR="0" algn="l">
                        <a:lnSpc>
                          <a:spcPct val="107000"/>
                        </a:lnSpc>
                        <a:spcBef>
                          <a:spcPts val="0"/>
                        </a:spcBef>
                        <a:spcAft>
                          <a:spcPts val="0"/>
                        </a:spcAft>
                      </a:pPr>
                      <a:r>
                        <a:rPr lang="en-US" sz="1100">
                          <a:effectLst/>
                        </a:rPr>
                        <a:t>Acceptable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800"/>
                        </a:spcAft>
                      </a:pPr>
                      <a:r>
                        <a:rPr lang="en-GB"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279328342"/>
                  </a:ext>
                </a:extLst>
              </a:tr>
              <a:tr h="190500">
                <a:tc>
                  <a:txBody>
                    <a:bodyPr/>
                    <a:lstStyle/>
                    <a:p>
                      <a:pPr marL="0" marR="0" algn="l">
                        <a:lnSpc>
                          <a:spcPct val="107000"/>
                        </a:lnSpc>
                        <a:spcBef>
                          <a:spcPts val="0"/>
                        </a:spcBef>
                        <a:spcAft>
                          <a:spcPts val="0"/>
                        </a:spcAft>
                      </a:pPr>
                      <a:r>
                        <a:rPr lang="en-US" sz="1100">
                          <a:effectLst/>
                        </a:rPr>
                        <a:t>Total</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21185817"/>
                  </a:ext>
                </a:extLst>
              </a:tr>
            </a:tbl>
          </a:graphicData>
        </a:graphic>
      </p:graphicFrame>
      <p:sp>
        <p:nvSpPr>
          <p:cNvPr id="3" name="Rectangle 2"/>
          <p:cNvSpPr/>
          <p:nvPr/>
        </p:nvSpPr>
        <p:spPr>
          <a:xfrm>
            <a:off x="524005" y="1340718"/>
            <a:ext cx="517642"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SimSun" panose="02010600030101010101" pitchFamily="2" charset="-122"/>
                <a:cs typeface="Arial" panose="020B0604020202020204" pitchFamily="34" charset="0"/>
              </a:rPr>
              <a:t>FCS</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0359271"/>
              </p:ext>
            </p:extLst>
          </p:nvPr>
        </p:nvGraphicFramePr>
        <p:xfrm>
          <a:off x="446216" y="3761151"/>
          <a:ext cx="3777608" cy="1175453"/>
        </p:xfrm>
        <a:graphic>
          <a:graphicData uri="http://schemas.openxmlformats.org/drawingml/2006/table">
            <a:tbl>
              <a:tblPr firstRow="1" firstCol="1" bandRow="1">
                <a:tableStyleId>{5C22544A-7EE6-4342-B048-85BDC9FD1C3A}</a:tableStyleId>
              </a:tblPr>
              <a:tblGrid>
                <a:gridCol w="1103251">
                  <a:extLst>
                    <a:ext uri="{9D8B030D-6E8A-4147-A177-3AD203B41FA5}">
                      <a16:colId xmlns:a16="http://schemas.microsoft.com/office/drawing/2014/main" val="4165807568"/>
                    </a:ext>
                  </a:extLst>
                </a:gridCol>
                <a:gridCol w="562484">
                  <a:extLst>
                    <a:ext uri="{9D8B030D-6E8A-4147-A177-3AD203B41FA5}">
                      <a16:colId xmlns:a16="http://schemas.microsoft.com/office/drawing/2014/main" val="3681642264"/>
                    </a:ext>
                  </a:extLst>
                </a:gridCol>
                <a:gridCol w="659849">
                  <a:extLst>
                    <a:ext uri="{9D8B030D-6E8A-4147-A177-3AD203B41FA5}">
                      <a16:colId xmlns:a16="http://schemas.microsoft.com/office/drawing/2014/main" val="4256961909"/>
                    </a:ext>
                  </a:extLst>
                </a:gridCol>
                <a:gridCol w="905099">
                  <a:extLst>
                    <a:ext uri="{9D8B030D-6E8A-4147-A177-3AD203B41FA5}">
                      <a16:colId xmlns:a16="http://schemas.microsoft.com/office/drawing/2014/main" val="773389098"/>
                    </a:ext>
                  </a:extLst>
                </a:gridCol>
                <a:gridCol w="546925">
                  <a:extLst>
                    <a:ext uri="{9D8B030D-6E8A-4147-A177-3AD203B41FA5}">
                      <a16:colId xmlns:a16="http://schemas.microsoft.com/office/drawing/2014/main" val="3272470249"/>
                    </a:ext>
                  </a:extLst>
                </a:gridCol>
              </a:tblGrid>
              <a:tr h="190500">
                <a:tc>
                  <a:txBody>
                    <a:bodyPr/>
                    <a:lstStyle/>
                    <a:p>
                      <a:pPr marL="0" marR="0">
                        <a:lnSpc>
                          <a:spcPct val="107000"/>
                        </a:lnSpc>
                        <a:spcBef>
                          <a:spcPts val="0"/>
                        </a:spcBef>
                        <a:spcAft>
                          <a:spcPts val="0"/>
                        </a:spcAft>
                      </a:pPr>
                      <a:r>
                        <a:rPr lang="en-US" sz="1100" dirty="0" smtClean="0">
                          <a:effectLst/>
                        </a:rPr>
                        <a:t>County</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smtClean="0">
                          <a:effectLst/>
                        </a:rPr>
                        <a:t>Poor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b="0" dirty="0" smtClean="0">
                          <a:effectLst/>
                        </a:rPr>
                        <a:t>B</a:t>
                      </a:r>
                      <a:r>
                        <a:rPr lang="en-US" sz="1100" dirty="0" smtClean="0">
                          <a:effectLst/>
                        </a:rPr>
                        <a:t>order line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smtClean="0">
                          <a:effectLst/>
                        </a:rPr>
                        <a:t>Acceptable</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830282775"/>
                  </a:ext>
                </a:extLst>
              </a:tr>
              <a:tr h="254195">
                <a:tc>
                  <a:txBody>
                    <a:bodyPr/>
                    <a:lstStyle/>
                    <a:p>
                      <a:pPr marL="0" marR="0">
                        <a:lnSpc>
                          <a:spcPct val="107000"/>
                        </a:lnSpc>
                        <a:spcBef>
                          <a:spcPts val="0"/>
                        </a:spcBef>
                        <a:spcAft>
                          <a:spcPts val="0"/>
                        </a:spcAft>
                      </a:pPr>
                      <a:r>
                        <a:rPr lang="en-US" sz="1100" dirty="0" smtClean="0">
                          <a:effectLst/>
                          <a:latin typeface="+mn-lt"/>
                          <a:ea typeface="+mn-ea"/>
                          <a:cs typeface="+mn-cs"/>
                        </a:rPr>
                        <a:t>Tambura</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63.8</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26.3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53788428"/>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Nzara</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68.8</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27.3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3.9</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295353145"/>
                  </a:ext>
                </a:extLst>
              </a:tr>
              <a:tr h="190500">
                <a:tc>
                  <a:txBody>
                    <a:bodyPr/>
                    <a:lstStyle/>
                    <a:p>
                      <a:pPr marL="0" marR="0">
                        <a:lnSpc>
                          <a:spcPct val="107000"/>
                        </a:lnSpc>
                        <a:spcBef>
                          <a:spcPts val="0"/>
                        </a:spcBef>
                        <a:spcAft>
                          <a:spcPts val="0"/>
                        </a:spcAft>
                      </a:pPr>
                      <a:r>
                        <a:rPr lang="en-US" sz="1100" dirty="0" err="1" smtClean="0">
                          <a:effectLst/>
                          <a:latin typeface="+mn-lt"/>
                          <a:ea typeface="+mn-ea"/>
                          <a:cs typeface="+mn-cs"/>
                        </a:rPr>
                        <a:t>Yambio</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78.5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15.2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87416908"/>
                  </a:ext>
                </a:extLst>
              </a:tr>
              <a:tr h="190500">
                <a:tc>
                  <a:txBody>
                    <a:bodyPr/>
                    <a:lstStyle/>
                    <a:p>
                      <a:pPr marL="0" marR="0">
                        <a:lnSpc>
                          <a:spcPct val="107000"/>
                        </a:lnSpc>
                        <a:spcBef>
                          <a:spcPts val="0"/>
                        </a:spcBef>
                        <a:spcAft>
                          <a:spcPts val="0"/>
                        </a:spcAft>
                      </a:pPr>
                      <a:r>
                        <a:rPr lang="en-US" sz="1100">
                          <a:effectLst/>
                        </a:rPr>
                        <a:t>Overall</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70.3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22.9</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753665535"/>
                  </a:ext>
                </a:extLst>
              </a:tr>
            </a:tbl>
          </a:graphicData>
        </a:graphic>
      </p:graphicFrame>
      <p:sp>
        <p:nvSpPr>
          <p:cNvPr id="5" name="Rectangle 1"/>
          <p:cNvSpPr>
            <a:spLocks noChangeArrowheads="1"/>
          </p:cNvSpPr>
          <p:nvPr/>
        </p:nvSpPr>
        <p:spPr bwMode="auto">
          <a:xfrm>
            <a:off x="260900" y="3186992"/>
            <a:ext cx="28064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FCS Desegregated by county</a:t>
            </a:r>
            <a:endParaRPr kumimoji="0" lang="en-US" altLang="zh-CN"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5" name="Chart 14"/>
          <p:cNvGraphicFramePr/>
          <p:nvPr>
            <p:extLst/>
          </p:nvPr>
        </p:nvGraphicFramePr>
        <p:xfrm>
          <a:off x="3657600" y="262089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9413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934670"/>
            <a:ext cx="11370734" cy="943383"/>
            <a:chOff x="0" y="5934670"/>
            <a:chExt cx="11370734" cy="943383"/>
          </a:xfrm>
        </p:grpSpPr>
        <p:pic>
          <p:nvPicPr>
            <p:cNvPr id="12" name="Picture 11"/>
            <p:cNvPicPr>
              <a:picLocks noChangeAspect="1"/>
            </p:cNvPicPr>
            <p:nvPr/>
          </p:nvPicPr>
          <p:blipFill rotWithShape="1">
            <a:blip r:embed="rId3"/>
            <a:srcRect r="8267"/>
            <a:stretch/>
          </p:blipFill>
          <p:spPr>
            <a:xfrm>
              <a:off x="0" y="5934670"/>
              <a:ext cx="9144000" cy="943383"/>
            </a:xfrm>
            <a:prstGeom prst="rect">
              <a:avLst/>
            </a:prstGeom>
          </p:spPr>
        </p:pic>
        <p:sp>
          <p:nvSpPr>
            <p:cNvPr id="13" name="TextBox 12"/>
            <p:cNvSpPr txBox="1"/>
            <p:nvPr/>
          </p:nvSpPr>
          <p:spPr>
            <a:xfrm>
              <a:off x="7315200" y="6095273"/>
              <a:ext cx="4055534" cy="307777"/>
            </a:xfrm>
            <a:prstGeom prst="rect">
              <a:avLst/>
            </a:prstGeom>
            <a:noFill/>
            <a:ln w="28575">
              <a:noFill/>
            </a:ln>
          </p:spPr>
          <p:txBody>
            <a:bodyPr wrap="square" rtlCol="0">
              <a:spAutoFit/>
            </a:bodyPr>
            <a:lstStyle/>
            <a:p>
              <a:endParaRPr lang="en-US" sz="1400" kern="0" cap="small" dirty="0">
                <a:solidFill>
                  <a:schemeClr val="bg1"/>
                </a:solidFill>
                <a:latin typeface="Calibri" panose="020F0502020204030204" pitchFamily="34" charset="0"/>
                <a:ea typeface="+mj-ea"/>
                <a:cs typeface="Calibri" panose="020F0502020204030204" pitchFamily="34" charset="0"/>
              </a:endParaRPr>
            </a:p>
          </p:txBody>
        </p:sp>
      </p:grpSp>
      <p:grpSp>
        <p:nvGrpSpPr>
          <p:cNvPr id="16" name="Group 15"/>
          <p:cNvGrpSpPr/>
          <p:nvPr/>
        </p:nvGrpSpPr>
        <p:grpSpPr>
          <a:xfrm>
            <a:off x="-16044" y="-2458"/>
            <a:ext cx="9152021" cy="473534"/>
            <a:chOff x="-16043" y="-26275"/>
            <a:chExt cx="9152021" cy="473534"/>
          </a:xfrm>
        </p:grpSpPr>
        <p:sp>
          <p:nvSpPr>
            <p:cNvPr id="17" name="Rectangle 16"/>
            <p:cNvSpPr/>
            <p:nvPr/>
          </p:nvSpPr>
          <p:spPr>
            <a:xfrm>
              <a:off x="-8022" y="-26275"/>
              <a:ext cx="9144000" cy="3310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43" y="-14406"/>
              <a:ext cx="9152021"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small" spc="0" normalizeH="0" baseline="0" noProof="0" dirty="0" smtClean="0">
                  <a:ln>
                    <a:noFill/>
                  </a:ln>
                  <a:solidFill>
                    <a:schemeClr val="tx1"/>
                  </a:solidFill>
                  <a:effectLst/>
                  <a:uLnTx/>
                  <a:uFillTx/>
                  <a:ea typeface="+mj-ea"/>
                  <a:cs typeface="+mj-cs"/>
                </a:rPr>
                <a:t>RESILIENCE ANALYSIS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small" spc="0" normalizeH="0" baseline="0" noProof="0" dirty="0" smtClean="0">
                <a:ln>
                  <a:noFill/>
                </a:ln>
                <a:solidFill>
                  <a:srgbClr val="1F5F8D"/>
                </a:solidFill>
                <a:effectLst/>
                <a:uLnTx/>
                <a:uFillTx/>
                <a:ea typeface="+mj-ea"/>
                <a:cs typeface="+mj-cs"/>
              </a:endParaRPr>
            </a:p>
          </p:txBody>
        </p:sp>
      </p:grpSp>
      <p:sp>
        <p:nvSpPr>
          <p:cNvPr id="9" name="Rectangle 8"/>
          <p:cNvSpPr/>
          <p:nvPr/>
        </p:nvSpPr>
        <p:spPr>
          <a:xfrm>
            <a:off x="185224" y="403900"/>
            <a:ext cx="4996376" cy="954107"/>
          </a:xfrm>
          <a:prstGeom prst="rect">
            <a:avLst/>
          </a:prstGeom>
        </p:spPr>
        <p:txBody>
          <a:bodyPr wrap="square">
            <a:spAutoFit/>
          </a:bodyPr>
          <a:lstStyle/>
          <a:p>
            <a:pPr lvl="0" algn="ctr">
              <a:defRPr/>
            </a:pPr>
            <a:r>
              <a:rPr lang="en-US" sz="2800" kern="0" cap="small" dirty="0" smtClean="0">
                <a:solidFill>
                  <a:srgbClr val="1F5F8D"/>
                </a:solidFill>
              </a:rPr>
              <a:t>Food groups consumption per week </a:t>
            </a:r>
            <a:endParaRPr lang="en-US" sz="2800" kern="0" cap="small" dirty="0">
              <a:solidFill>
                <a:srgbClr val="1F5F8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47660263"/>
              </p:ext>
            </p:extLst>
          </p:nvPr>
        </p:nvGraphicFramePr>
        <p:xfrm>
          <a:off x="185224" y="1676400"/>
          <a:ext cx="4337752" cy="1713495"/>
        </p:xfrm>
        <a:graphic>
          <a:graphicData uri="http://schemas.openxmlformats.org/drawingml/2006/table">
            <a:tbl>
              <a:tblPr firstRow="1" firstCol="1" bandRow="1">
                <a:tableStyleId>{5C22544A-7EE6-4342-B048-85BDC9FD1C3A}</a:tableStyleId>
              </a:tblPr>
              <a:tblGrid>
                <a:gridCol w="925173">
                  <a:extLst>
                    <a:ext uri="{9D8B030D-6E8A-4147-A177-3AD203B41FA5}">
                      <a16:colId xmlns:a16="http://schemas.microsoft.com/office/drawing/2014/main" val="269944252"/>
                    </a:ext>
                  </a:extLst>
                </a:gridCol>
                <a:gridCol w="671327">
                  <a:extLst>
                    <a:ext uri="{9D8B030D-6E8A-4147-A177-3AD203B41FA5}">
                      <a16:colId xmlns:a16="http://schemas.microsoft.com/office/drawing/2014/main" val="1250959395"/>
                    </a:ext>
                  </a:extLst>
                </a:gridCol>
                <a:gridCol w="702044">
                  <a:extLst>
                    <a:ext uri="{9D8B030D-6E8A-4147-A177-3AD203B41FA5}">
                      <a16:colId xmlns:a16="http://schemas.microsoft.com/office/drawing/2014/main" val="1761138636"/>
                    </a:ext>
                  </a:extLst>
                </a:gridCol>
                <a:gridCol w="970679">
                  <a:extLst>
                    <a:ext uri="{9D8B030D-6E8A-4147-A177-3AD203B41FA5}">
                      <a16:colId xmlns:a16="http://schemas.microsoft.com/office/drawing/2014/main" val="744739877"/>
                    </a:ext>
                  </a:extLst>
                </a:gridCol>
                <a:gridCol w="470844">
                  <a:extLst>
                    <a:ext uri="{9D8B030D-6E8A-4147-A177-3AD203B41FA5}">
                      <a16:colId xmlns:a16="http://schemas.microsoft.com/office/drawing/2014/main" val="3641619917"/>
                    </a:ext>
                  </a:extLst>
                </a:gridCol>
                <a:gridCol w="597685">
                  <a:extLst>
                    <a:ext uri="{9D8B030D-6E8A-4147-A177-3AD203B41FA5}">
                      <a16:colId xmlns:a16="http://schemas.microsoft.com/office/drawing/2014/main" val="2957880141"/>
                    </a:ext>
                  </a:extLst>
                </a:gridCol>
              </a:tblGrid>
              <a:tr h="168424">
                <a:tc>
                  <a:txBody>
                    <a:bodyPr/>
                    <a:lstStyle/>
                    <a:p>
                      <a:pPr marL="0" marR="0">
                        <a:lnSpc>
                          <a:spcPct val="107000"/>
                        </a:lnSpc>
                        <a:spcBef>
                          <a:spcPts val="0"/>
                        </a:spcBef>
                        <a:spcAft>
                          <a:spcPts val="0"/>
                        </a:spcAft>
                      </a:pPr>
                      <a:r>
                        <a:rPr lang="en-US" sz="1100">
                          <a:effectLst/>
                        </a:rPr>
                        <a:t>Variable</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Obs</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Mean</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Std. Dev.</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Min</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effectLst/>
                        </a:rPr>
                        <a:t>Max</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745357196"/>
                  </a:ext>
                </a:extLst>
              </a:tr>
              <a:tr h="190500">
                <a:tc>
                  <a:txBody>
                    <a:bodyPr/>
                    <a:lstStyle/>
                    <a:p>
                      <a:pPr marL="0" marR="0">
                        <a:lnSpc>
                          <a:spcPct val="107000"/>
                        </a:lnSpc>
                        <a:spcBef>
                          <a:spcPts val="0"/>
                        </a:spcBef>
                        <a:spcAft>
                          <a:spcPts val="0"/>
                        </a:spcAft>
                      </a:pPr>
                      <a:r>
                        <a:rPr lang="en-US" sz="1100" dirty="0" smtClean="0">
                          <a:effectLst/>
                        </a:rPr>
                        <a:t>CEREALS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236</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t>3.86</a:t>
                      </a:r>
                    </a:p>
                  </a:txBody>
                  <a:tcPr marL="68580" marR="68580" marT="0" marB="0" anchor="b"/>
                </a:tc>
                <a:tc>
                  <a:txBody>
                    <a:bodyPr/>
                    <a:lstStyle/>
                    <a:p>
                      <a:pPr marL="0" marR="0" algn="r">
                        <a:lnSpc>
                          <a:spcPct val="107000"/>
                        </a:lnSpc>
                        <a:spcBef>
                          <a:spcPts val="0"/>
                        </a:spcBef>
                        <a:spcAft>
                          <a:spcPts val="0"/>
                        </a:spcAft>
                      </a:pPr>
                      <a:r>
                        <a:rPr lang="en-US" sz="1100">
                          <a:effectLst/>
                        </a:rPr>
                        <a:t>2.13</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31176030"/>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PULSES</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t>0.91</a:t>
                      </a:r>
                    </a:p>
                  </a:txBody>
                  <a:tcPr marL="68580" marR="68580" marT="0" marB="0" anchor="b"/>
                </a:tc>
                <a:tc>
                  <a:txBody>
                    <a:bodyPr/>
                    <a:lstStyle/>
                    <a:p>
                      <a:pPr marL="0" marR="0" algn="r">
                        <a:lnSpc>
                          <a:spcPct val="107000"/>
                        </a:lnSpc>
                        <a:spcBef>
                          <a:spcPts val="0"/>
                        </a:spcBef>
                        <a:spcAft>
                          <a:spcPts val="0"/>
                        </a:spcAft>
                      </a:pPr>
                      <a:r>
                        <a:rPr lang="en-US" sz="1100" dirty="0">
                          <a:effectLst/>
                        </a:rPr>
                        <a:t>1.74</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29270363"/>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MILK</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236</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0.17</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0.78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534581149"/>
                  </a:ext>
                </a:extLst>
              </a:tr>
              <a:tr h="209624">
                <a:tc>
                  <a:txBody>
                    <a:bodyPr/>
                    <a:lstStyle/>
                    <a:p>
                      <a:pPr marL="0" marR="0">
                        <a:lnSpc>
                          <a:spcPct val="107000"/>
                        </a:lnSpc>
                        <a:spcBef>
                          <a:spcPts val="0"/>
                        </a:spcBef>
                        <a:spcAft>
                          <a:spcPts val="0"/>
                        </a:spcAft>
                      </a:pPr>
                      <a:r>
                        <a:rPr lang="en-US" sz="1100" dirty="0" smtClean="0">
                          <a:effectLst/>
                          <a:latin typeface="+mn-lt"/>
                          <a:ea typeface="+mn-ea"/>
                          <a:cs typeface="+mn-cs"/>
                        </a:rPr>
                        <a:t>MEAT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236</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0.62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1.05</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990807011"/>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VEG</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t>2.87</a:t>
                      </a:r>
                    </a:p>
                  </a:txBody>
                  <a:tcPr marL="68580" marR="68580" marT="0" marB="0" anchor="b"/>
                </a:tc>
                <a:tc>
                  <a:txBody>
                    <a:bodyPr/>
                    <a:lstStyle/>
                    <a:p>
                      <a:pPr marL="0" marR="0" algn="r">
                        <a:lnSpc>
                          <a:spcPct val="107000"/>
                        </a:lnSpc>
                        <a:spcBef>
                          <a:spcPts val="0"/>
                        </a:spcBef>
                        <a:spcAft>
                          <a:spcPts val="0"/>
                        </a:spcAft>
                      </a:pPr>
                      <a:r>
                        <a:rPr lang="en-US" sz="1100" dirty="0"/>
                        <a:t>1.97</a:t>
                      </a:r>
                    </a:p>
                  </a:txBody>
                  <a:tcPr marL="68580" marR="68580" marT="0" marB="0" anchor="b"/>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5415100"/>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FRUIT</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0.34</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0.86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673386181"/>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SUGAR</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0.55</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1.32</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743130422"/>
                  </a:ext>
                </a:extLst>
              </a:tr>
              <a:tr h="190500">
                <a:tc>
                  <a:txBody>
                    <a:bodyPr/>
                    <a:lstStyle/>
                    <a:p>
                      <a:pPr marL="0" marR="0">
                        <a:lnSpc>
                          <a:spcPct val="107000"/>
                        </a:lnSpc>
                        <a:spcBef>
                          <a:spcPts val="0"/>
                        </a:spcBef>
                        <a:spcAft>
                          <a:spcPts val="0"/>
                        </a:spcAft>
                      </a:pPr>
                      <a:r>
                        <a:rPr lang="en-US" sz="1100" dirty="0" smtClean="0">
                          <a:effectLst/>
                          <a:latin typeface="+mn-lt"/>
                          <a:ea typeface="+mn-ea"/>
                          <a:cs typeface="+mn-cs"/>
                        </a:rPr>
                        <a:t>FISH</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236</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0.08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0.28</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2</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00850792"/>
                  </a:ext>
                </a:extLst>
              </a:tr>
            </a:tbl>
          </a:graphicData>
        </a:graphic>
      </p:graphicFrame>
      <p:graphicFrame>
        <p:nvGraphicFramePr>
          <p:cNvPr id="15" name="Chart 14"/>
          <p:cNvGraphicFramePr/>
          <p:nvPr>
            <p:extLst/>
          </p:nvPr>
        </p:nvGraphicFramePr>
        <p:xfrm>
          <a:off x="4522976" y="278531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421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9778</TotalTime>
  <Words>823</Words>
  <Application>Microsoft Office PowerPoint</Application>
  <PresentationFormat>On-screen Show (4:3)</PresentationFormat>
  <Paragraphs>287</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SimSun</vt:lpstr>
      <vt:lpstr>Libre Baskerville</vt:lpstr>
      <vt:lpstr>Times New Roman</vt:lpstr>
      <vt:lpstr>Raleway</vt:lpstr>
      <vt:lpstr>Arial</vt:lpstr>
      <vt:lpstr>Calibri</vt:lpstr>
      <vt:lpstr>simple-light-2</vt:lpstr>
      <vt:lpstr>Tema de Office</vt:lpstr>
      <vt:lpstr>Resilience Index Measurement and analysis Model-II RIMA-II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INDEX  MEASUREMENT AND ANALYSIS</dc:title>
  <dc:creator>Gherardelli, Alessandra (ESA)</dc:creator>
  <cp:lastModifiedBy>Calvert, Owen (FAOSS)</cp:lastModifiedBy>
  <cp:revision>243</cp:revision>
  <cp:lastPrinted>2018-03-26T13:56:25Z</cp:lastPrinted>
  <dcterms:modified xsi:type="dcterms:W3CDTF">2018-03-27T05:22:00Z</dcterms:modified>
</cp:coreProperties>
</file>